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13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6" r:id="rId14"/>
    <p:sldId id="325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7" r:id="rId25"/>
    <p:sldId id="338" r:id="rId26"/>
    <p:sldId id="336" r:id="rId27"/>
    <p:sldId id="339" r:id="rId28"/>
    <p:sldId id="340" r:id="rId29"/>
    <p:sldId id="341" r:id="rId30"/>
    <p:sldId id="342" r:id="rId31"/>
    <p:sldId id="344" r:id="rId32"/>
    <p:sldId id="345" r:id="rId33"/>
    <p:sldId id="346" r:id="rId34"/>
    <p:sldId id="347" r:id="rId35"/>
    <p:sldId id="348" r:id="rId36"/>
    <p:sldId id="349" r:id="rId37"/>
    <p:sldId id="343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457200" marR="0" indent="-457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1pPr>
    <a:lvl2pPr marL="990600" marR="0" indent="-5334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2pPr>
    <a:lvl3pPr marL="1554479" marR="0" indent="-640079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3pPr>
    <a:lvl4pPr marL="20828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4pPr>
    <a:lvl5pPr marL="25400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5pPr>
    <a:lvl6pPr marL="29972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6pPr>
    <a:lvl7pPr marL="34544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7pPr>
    <a:lvl8pPr marL="39116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8pPr>
    <a:lvl9pPr marL="4368800" marR="0" indent="-711200" algn="l" defTabSz="914400" rtl="0" fontAlgn="auto" latinLnBrk="0" hangingPunct="0">
      <a:lnSpc>
        <a:spcPct val="110000"/>
      </a:lnSpc>
      <a:spcBef>
        <a:spcPts val="2000"/>
      </a:spcBef>
      <a:spcAft>
        <a:spcPts val="0"/>
      </a:spcAft>
      <a:buClrTx/>
      <a:buSzPct val="100000"/>
      <a:buFont typeface="Helvetica"/>
      <a:buChar char="•"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stat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Interstate Mono"/>
          <a:ea typeface="Interstate Mono"/>
          <a:cs typeface="Interstate Mono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ff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>
          <a:latin typeface="Interstate Mono"/>
          <a:ea typeface="Interstate Mono"/>
          <a:cs typeface="Interstate Mon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A01B36">
              <a:alpha val="5000"/>
            </a:srgbClr>
          </a:solidFill>
        </a:fill>
      </a:tcStyle>
    </a:band2H>
    <a:firstCol>
      <a:tcTxStyle b="off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lastRow>
    <a:firstRow>
      <a:tcTxStyle b="on" i="off">
        <a:font>
          <a:latin typeface="Interstate Mono"/>
          <a:ea typeface="Interstate Mono"/>
          <a:cs typeface="Interstate Mon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01B36"/>
          </a:solidFill>
        </a:fill>
      </a:tcStyle>
    </a:firstRow>
  </a:tblStyle>
  <a:tblStyle styleId="{3DC5C2F9-1CAC-4260-A1DD-9FCDBB87749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1"/>
    <p:restoredTop sz="82264" autoAdjust="0"/>
  </p:normalViewPr>
  <p:slideViewPr>
    <p:cSldViewPr snapToGrid="0" snapToObjects="1">
      <p:cViewPr varScale="1">
        <p:scale>
          <a:sx n="35" d="100"/>
          <a:sy n="35" d="100"/>
        </p:scale>
        <p:origin x="1123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9:33:33.8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7462,'884'0,"-834"0,0-2,0-3,-1-1,1-3,-2-2,1-2,27-12,134-63,-70 28,4 5,28-1,26-10,34-22,-98 28,-2-6,64-46,1012-626,-930 571,13-25,415-283,-499 341,115-100,147-150,167-130,313-217,-451 311,-83 66,-72 93,43-34,58-43,402-228,-509 339,-164 105,187-97,-108 97,51-8,-234 105,1 2,1 4,1 3,1 3,0 3,0 3,1 4,15 3,-43 0,535 13,-513-8,0 3,0 3,-1 3,0 3,-2 3,0 3,-1 2,26 17,100 48,142 75,-273-130,-2 3,-2 2,13 15,149 143,35 29,408 352,-69 12,-484-481,710 694,-504-534,-147-133,60 42,-66-54,114 86,149 81,-253-181,89 78,387 329,-106-80,-178-130,-25-20,-178-163,35 15,-97-80,2-5,3-3,2-6,1-4,50 11,51 17,-4 10,15 17,-1 4,79 38,-116-53,134 43,-86-40,-91-34,3-6,29 2,-144-46,-12-3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0:43:14.9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1694 1334,'11466'0,"-11269"-7,60-16,125-6,275 25,-405 6,-124-7,0-6,0-5,-1-6,96-31,-71 21,47 0,-75 13,-1-4,69-25,-155 37,0 1,0 2,1 2,0 1,0 2,0 2,4 2,-41-1,0 0,0 0,-1 0,1 0,0-1,-1 1,1 0,0 0,-1 0,1-1,0 1,-1 0,1-1,0 1,-1 0,1-1,-1 1,1-1,-1 1,1-1,-1 1,1-1,-1 1,1-1,-1 0,1 0,4-23,-11-33,5 49,-5-62,3 0,5-58,0 19,-1 44,0 4,-5-32,3 74,-2 0,-1 0,0 1,-1-1,-1 1,-7-16,9 27,1 0,-1 1,-1-1,1 1,-1 0,-2-2,5 6,0 0,-1 0,1-1,-1 1,1 1,-1-1,0 0,1 1,-1-1,0 1,0 0,0 0,0 0,0 0,0 1,-2-1,-11 10,-260-7,147-4,97 0,-1-1,0-2,1-1,-18-7,8 3,-2 1,-2 2,-107-3,-147 11,136 1,-4732 1,2566-5,-5421 2,7728 24,16-16,5-6,-1 1,1-1,-1 0,1 1,0 0,0 0,0-1,1 1,-1 0,1 0,-1 1,1-1,0 0,0 0,1 1,-1-1,0 0,1 2,0 1,-1-1,0 1,0-1,-1 0,1 1,-1-1,0 0,-1 0,1-1,-4 6,-37 48,4-7,25-24,1 1,1 0,2 0,0 1,1 5,-2 5,-2-1,-10 22,3-22,24 17,-3 0,-3 21,0 12,1-58,0-16,1-1,0 1,1-1,1 4,-1-13,0 1,1-1,-1 1,1-1,0 0,0 0,0 1,0-1,1-1,0 1,0 0,0-1,0 1,2 1,59 46,1-3,11 3,66 48,-115-81,1-2,1 0,0-2,1-1,30 8,-12-3,34 18,-54-23,2-2,-1 0,1-2,1-1,0-2,0-1,0-1,0-1,1-2,0-1,731-5,-757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0:43:17.9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0:43:18.7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38.0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6844,'974'0,"-904"-1,0-3,-1-3,1-3,-1-3,-1-4,35-13,215-86,-84 35,-112 40,36-20,28-27,-67 30,30-6,-117 52,908-355,-699 259,-5-11,77-60,144-119,-285 182,185-126,230-150,-422 286,115-99,102-134,-177 152,-20 16,79-69,306-282,-352 323,-18 19,103-110,134-86,-394 341,293-222,-222 177,4 5,8 2,20-6,29-17,138-52,-95 58,27-26,39-19,69-36,-304 144,177-91,-185 100,1 2,0 1,1 2,31-4,4 6,0 3,58 2,160 12,-117-1,588-1,-668-4,-51-1,-1 3,0 2,0 2,-1 2,0 1,0 3,-1 2,6 5,52 27,51 35,12 5,-95-52,-2 3,-1 3,43 36,8 22,-4 5,61 75,50 45,144 102,-212-186,-6 7,99 125,-73-53,122 197,-152-204,9-7,9-7,147 132,-120-137,218 207,-200-214,143 93,174 80,130 95,-528-360,31 11,-98-68,1-3,1-2,59 18,227 64,63 21,353 99,-324-105,-425-123,316 91,-224-70,1-4,11-4,64-2,76-7,189-15,-191 1,774 2,-1026 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42.8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0,'0'12932,"0"-12933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47.3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494 1,'-153'358,"35"-88,103-235,-113 308,108-278,2 1,4 0,3 1,0 25,6 21,5 0,5 14,-5-124,0-1,0 0,1 0,-1 0,0 0,1 0,-1 0,1 0,0 0,-1 0,1 0,0 0,0 0,0 0,1-1,-1 1,0 0,1-1,-1 1,1-1,1 2,0-2,1 1,0-1,-1 0,1 0,0 0,0 0,0-1,0 0,-1 0,1 0,3 0,45-3,0-2,-1-2,1-2,-1-3,7-4,249-93,-219 76,69-27,312-107,-386 143,1 4,1 4,1 3,64 0,-78 10,0 3,0 4,7 3,-78-6,-1-1,0 0,0 0,0 0,0 1,1-1,-1 0,0 0,0 1,0-1,0 0,0 1,0-1,0 0,0 0,0 1,0-1,0 0,0 0,0 1,0-1,0 0,0 1,0-1,0 0,-1 0,1 1,0-1,0 0,0 0,0 1,0-1,-1 0,1 0,0 0,0 1,0-1,-1 0,1 0,0 0,0 0,-14 19,6-9,-50 64,-4-2,-2-3,-4-3,-21 13,68-60,0 0,2 2,0 0,1 1,1 1,-4 10,12-18,1 2,0-1,1 1,1 1,1-1,0 1,1 0,1 0,1 0,0 5,2-22,0 1,0 0,0 0,0-1,0 1,0 0,1 0,-1-1,0 1,1 0,-1-1,1 1,0-1,0 1,0-1,0 1,0-1,0 1,0-1,0 0,0 0,0 1,1-1,-1 0,0 0,1 0,-1 0,1-1,0 1,-1 0,1-1,-1 1,1-1,1 1,7 0,0 1,-1-2,1 0,0 0,0 0,0-1,15-1,984-10,-845 3,49-13,163-35,144-15,-297 52,2 11,118 13,-325-3,0 0,1 2,-1 0,-1 2,1 0,0 0,-1 2,4 2,-14-5,0-1,0 2,-1-1,0 1,0-1,0 2,0-1,-1 1,0-1,0 2,0-1,-1 0,0 1,0 0,-1 0,0 0,0 0,-1 1,1-1,-1 5,2 10,-2 0,0 1,-1 0,-2-1,0 1,-2-1,0 1,-3 9,-6 13,-2-1,-1 0,-14 25,17-40,2-1,1 2,2-1,0 1,2 0,0 25,1 36,7 56,-1-42,-1-101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48.3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5386,'144'-677,"-60"332,15 4,92-198,-89 287,10 5,11 5,10 6,11 5,38-32,16 2,96-87,-166 211,6 7,6 5,30-13,283-180,15 21,-254 163,-189 118,6-5,1 2,1 1,0 1,1 2,11-2,-31 15,-15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49.3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63,'1188'-24,"490"-14,-1678 38,14 0,1 0,-1 1,0 1,0 0,11 3,-21-4,0 1,-1-1,1 1,-1 0,1 0,-1 0,0 0,1 0,-1 1,-1 0,1 0,0-1,0 1,-1 1,0-1,0 0,0 1,0-1,0 1,-1-1,1 1,0 3,3 20,-1 0,-1 0,-2 1,0-1,-2 0,-1 1,-3 7,-1 54,0 863,8-532,-2-415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50.3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876 740,'-8'66,"-19"182,26-232,0-1,1 0,1 1,1-1,0 0,0 0,2 0,-2-9,0 0,0 0,1-1,0 1,0-1,0 1,0-1,1 0,0-1,0 1,0-1,1 0,0 1,-1-2,2 1,-1-1,0 0,3 2,6 0,-1 0,1 0,0-2,0 1,0-2,0 0,1 0,-1-2,1 0,-1 0,0-1,1-1,-1-1,0 0,0 0,11-6,11-4,-1-1,-1-2,0-2,-2-1,30-22,-15 6,-2-2,-1-2,-2-1,-2-3,-2-1,-2-2,-2-1,-2-2,-2-1,9-24,-24 40,-1-1,-2 0,-2-1,-1 0,-1-1,-2 0,-2 0,-2 0,-1-1,-3-22,1 51,0 1,-1-1,0 1,0 0,-1 0,0 0,0 0,-1 1,0-1,0 1,-1 0,0 0,0 1,-4-5,-1 2,1 1,-1 1,0-1,-1 1,0 1,0 0,0 1,0 0,-6-1,-19-5,0 2,0 2,-1 1,0 2,-1 2,-9 1,-21 2,-1 3,1 3,-65 15,22 4,-105 39,117-26,1 4,3 4,2 4,2 4,-35 31,100-67,1 1,1 1,0 1,-6 10,19-20,1 1,0 0,1 1,1 0,0 0,0 1,2 0,0 0,0 3,5-15,0 0,0-1,0 1,1 0,-1 0,1 0,0 0,0 0,0 0,0 0,0 0,1 0,0 0,-1 0,6 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50.9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1038 0,'-43'82,"3"1,-1 15,-58 176,-2 47,-9 103,-41 338,18-28,68-443,-57 137,93-340,-8 22,5 1,-1 29,31-128,3-10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9:33:42.1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1,'0'4245,"11"-3954,15 26,-19-242,17 159,18 278,-35-173,14 234,17 293,-39 2,-2-334,3 2603,0-3137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51.6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253 1,'-93'272,"45"-143,-4 39,31-85,-10 79,27-131,2 0,0 1,2-1,2 0,1 1,5 24,-5-45,0 1,1-2,0 1,0 0,1-1,1 0,0 0,0 0,1-1,0 0,0 0,1-1,1 0,4 4,3 0,-1-2,1 0,1 0,0-2,0 0,1-1,0-1,12 3,31 5,2-2,-1-2,59-1,-21-6,1-5,12-6,-50 1,0-2,-1-4,0-1,-2-4,0-2,0-3,-2-2,26-18,-46 21,0-1,-1-2,-1-2,-2-1,-1-2,-1-1,-1-1,-2-2,-2-1,-1-1,-2-2,9-17,-17 21,-1-1,-2 0,-2-1,-1 0,-1-1,-3 0,0 0,-3 0,-1-1,-2 0,-1 1,-5-24,5 50,-1-1,-1 1,1-1,-2 1,0 0,0 0,-3-3,4 8,-1 0,1 1,-1 0,0 0,-1 0,1 0,-1 1,0-1,0 1,0 0,-1 1,1-1,-1 1,0 0,-15-5,0 1,0 1,0 1,-1 0,0 2,1 0,-15 1,-44 1,-36 6,48 1,1 3,0 3,1 2,-15 8,-58 24,-59 30,69-27,40-17,-9 8,73-28,0 1,0 1,1 1,1 1,-19 18,40-33,0 1,-1 1,1-1,0 0,-1 1,1-1,0 1,1-1,-1 1,0 1,1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55.7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1976 1,'-292'35,"2"12,2 14,-24 19,236-60,2 4,1 3,-52 28,102-44,0 2,0 0,1 2,1 0,1 2,0 0,1 1,1 1,1 0,0 2,2 0,-13 22,23-32,0-1,0 1,1 0,1 1,0-1,0 0,1 1,1 0,0-1,1 1,0 0,0 0,1-1,1 1,0 0,3 9,0-7,0 1,1-2,1 1,0-1,0 0,2 0,-1-1,2 0,-1-1,2 0,-1-1,2 0,0 1,15 8,0-1,0-1,2-1,14 5,126 48,-61-27,-16-1,-1 5,-2 4,-3 3,24 23,11 17,-4 4,57 66,-128-117,-2 3,-2 0,-2 3,-3 2,-2 1,22 45,-43-69,-1 1,-2 0,-1 1,-1 0,-2 0,0 10,-4-16,-1-1,-2 0,0 0,-2 0,-1 0,-1 0,-1 0,-6 16,-1-9,-2 0,-1 0,-1-2,-1 0,-2-1,-2 0,0-2,-2 0,-1-2,-1-1,-1 0,-7 3,-18 12,-2-2,-2-2,-1-3,-1-2,-2-3,-15 4,-19 2,-2-4,0-5,-2-3,-83 7,27-15,0-5,-117-11,268 2,-32-1,0-2,-8-2,24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1:50:56.4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1,'160'61,"2"-6,2-8,151 23,-124-38,2-8,1-8,0-8,85-13,-242 3,-19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2:14:40.2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2179,'1457'0,"-1411"-2,-1-3,0-1,34-10,-16 3,22 0,-26 5,45-14,-51 9,1 3,15 1,-40 6,51-3,70-16,-27-1,57-13,-130 25,0 1,1 3,0 2,51 2,-58 0,0-2,0-2,-1-1,7-5,32-5,-16 2,0-3,-2-2,10-8,-47 19,1 2,0 0,0 2,1 1,0 2,4 0,57 0,29 5,-67 0,-39-2,0-1,-1 0,1-1,0-1,-1 0,0 0,0-1,86-37,-68 27,0 1,31-8,-14 12,0 3,0 1,1 2,-1 3,27 3,5-1,2511 3,-1459-7,11591 2,-12722 0,0 0,1 0,-1 0,1 0,-1 0,0-1,1 1,-1 0,0 0,1 0,-1-1,0 1,1 0,-1 0,0-1,1 1,-1 0,0-1,0 1,1 0,-1-1,0 1,0-1,0 1,0 0,1-1,-1 1,0-1,0 1,0 0,0-1,0 1,0-1,0 1,0-1,-1-17,1 13,-12-746,14 474,-2-85,0 358,-1 0,0-1,-1 1,1 0,-1 0,0 0,0 0,0 0,0 1,-1-1,-1-2,-10-17,4 1,9 17,-1 0,0 1,0-1,0 1,-1 0,1 0,-1 0,-3-4,4 7,0-1,-1 1,1 0,0 0,0 0,-1 0,1 0,-1 0,1 0,0 1,-1-1,1 1,-1 0,0 0,1 0,-1 0,1 0,-1 0,1 1,-2 0,-36 3,0-2,1-2,-10-2,-23 0,44 2,-3 1,0-2,-22-4,45 4,-1 0,1-1,-1-1,1 1,0-1,-1-1,2 1,-1-1,0-1,1 0,-6-4,5 2,7 6,0 0,0 0,0 0,0 1,1-1,-1 0,0 1,0-1,0 1,-1-1,1 1,0-1,0 1,0 0,0 0,0-1,0 1,-1 0,1 0,0 0,0 0,0 0,0 1,0-1,-1 0,1 1,-9-1,-597 3,311-5,-17702 2,17976 1,-1 1,0 0,1 2,0 1,-22 7,-19 10,-21 13,20-8,-12 4,2 3,1 3,2 4,-8 9,50-28,-2-1,-1-2,0-1,-1-1,-28 9,51-23,1 1,0 0,0 0,0 1,1 0,-1 0,-6 7,12-10,1 0,-1 1,1-1,0 1,0-1,0 1,0 0,1 0,-1 0,1 0,-1 0,1 0,0 0,0 1,1-1,-1 0,1 1,0-1,-1 0,1 1,1-1,-1 0,0 1,1-1,0 3,3 18,-1 1,-1-1,-2 1,0 0,-4 24,-2-1,-3 0,-4 10,2-12,2 1,-1 29,9 19,1-65,0 0,-2 0,-1 0,-5 19,-8 23,3 2,3-1,3 2,3 54,6 126,-2-249,0 1,1-1,0 0,0 0,0 0,1 0,-1 0,2 0,-1 0,0-1,1 1,0-1,1 0,-1 1,3 1,0-1,0 1,1-1,0-1,0 1,0-1,1-1,0 1,0-1,0-1,1 1,22 6,0-1,0-2,1-1,0-2,13 0,3 0,1-1,10-3,-39-1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2:14:45.6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2:14:50.0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2:14:50.7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9:00:00.4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10102,'1156'0,"-1064"-1,1-5,-1-3,-1-5,0-3,-1-5,-1-3,6-7,149-52,104-16,-108 38,-3-11,39-27,248-84,-7 2,-398 129,-2-4,-3-6,-2-5,-4-4,30-30,42-38,192-140,407-251,-612 411,-7-7,-3-7,292-289,-419 394,138-121,37-18,57-48,-182 144,-2-4,5-14,191-235,-11-15,81-111,-219 305,137-124,-212 223,201-190,34-59,-43 14,52-58,-108 137,8 7,33-11,-154 144,450-402,-100 69,-245 247,100-60,62-13,-49 34,494-327,-679 454,3 3,2 6,2 5,34-7,33-10,167-86,-305 129,14-9,2 3,0 3,52-15,-44 24,0 3,0 3,64-1,202 11,-241 1,1185 6,-1056-8,-170 1,-1 1,1 3,-1 1,0 3,-1 3,0 1,-1 2,0 2,-1 3,-1 1,185 103,-39-20,-143-77,-1 2,-2 2,-1 2,-1 2,5 8,69 73,0 11,-3-3,323 289,-137-138,-62-39,206 266,-264-295,62 46,-186-196,32 34,344 345,-276-275,-7 7,-7 7,258 367,-262-338,39 52,-162-236,124 169,129 132,-184-234,31 34,74 102,-188-222,87 116,-6 3,21 47,-70-106,54 101,7-5,33 34,-66-106,-24-31,3-2,1-1,3-3,15 12,440 382,-396-358,10 1,5 3,-40-23,34 41,-86-81,25 28,22 33,-1-2,-39-47,8 11,2-3,2-1,2-2,15 8,16 4,-27-21,-1 3,-3 2,9 10,3 5,3-3,44 27,60 47,-27-2,31 27,8 5,6 6,-127-111,-2 3,5 11,-25-27,-11-12,1-1,1-1,1-1,1-1,1-2,0-1,1-1,1-2,0 0,1-3,0 0,1-2,0-2,1-1,-1-1,19-1,21 0,56 10,-96-8,0 2,0 1,0 1,-2 2,1 1,1 2,-1 1,0 2,-2 1,0 2,2 3,-18-12,1-1,0 0,0-1,1-1,1 0,-1-1,2-1,-1-1,1 0,-1-1,1-1,7 0,34 1,1-2,30-4,-28 0,0 3,22 4,143 21,206-4,1250-26,-1649 3,-1-1,1-3,0 0,15-6,-33 6,0 0,0-2,-1 0,0 0,0-2,0 0,-1-1,0 0,-1-1,0 0,-1-2,-7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9:00:16.6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124 1,'0'5656,"-29"-5071,4-167,19 335,3-111,-24-143,2-55,16 908,12-792,-3 2368,0-2928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9:00:18.9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0,'0'13959,"0"-13959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9:33:44.6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0,'0'12980,"0"-12981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9:11:15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12281,'2978'0,"-2868"-3,0-5,-1-5,87-21,-144 20,0-1,-1-3,0-2,25-15,186-110,-72 37,388-206,-348 207,-35 18,-14-3,168-80,-272 136,-3-4,-1-2,-2-4,61-53,245-235,-346 305,159-155,41-38,-96 100,362-346,-37 38,-108 106,-200 173,27-44,-108 112,346-427,-157 141,-17-10,-15-15,191-367,-286 535,77-92,180-194,-78 146,-93 115,43-83,-154 182,64-91,140-146,268-195,-100 109,-126 86,-262 291,95-77,111-71,-145 123,-11 3,-6 5,59-33,-35 45,5 6,36-8,-41 32,136-41,-204 86,1 3,1 5,0 3,2 5,33 2,176 3,8 13,-41-1,-131-5,128 3,-209 1,-1 2,1 3,23 8,15 10,-1 5,-2 4,4 6,267 146,-200-102,-82-45,-2 4,-2 4,27 23,60 68,-7 8,1 14,-23-23,286 291,-184-191,-10 10,40 74,358 534,-400-534,64 93,-63-81,273 431,-287-404,189 337,-157-243,-143-231,-16-34,142 236,-171-331,5-4,3-2,28 24,3-3,12 14,29 18,153 134,-176-160,10 23,77 79,-49-67,307 301,-280-275,180 165,-210-214,102 62,686 441,-847-576,85 37,103 32,-29-13,197 82,46-5,-451-174,640 242,-489-171,80 54,-206-104,249 113,-148-73,-138-61,6 3,0-2,1-1,20 3,-53-17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9:11:27.7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1,'0'2269,"28"-1635,-2-170,-19-106,18 331,1-379,41 748,-37-449,0-12,-19-329,28 138,44 388,-32-262,14 321,-43-488,14 1117,-9-777,-2-214,7 141,2 125,-5-150,-2-91,-20-236,17 382,7-85,-2-33,5 333,-6-229,-2-145,-22 202,0-30,23-244,-2-57,-23-311,28 492,-1-73,-22 82,-8-154,1-411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9:12:42.80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11786,'0'0,"0"0,210 12,-87 1,-5-1,-12 11,-14-3,-24-3,2-4,-6-5,-2-3,0-3,-1-1,-1-1,12-1,12 0,13 0,-2 1,-5-1,5 1,4 0,-5 0,-8 0,5 0,5 0,8 0,-6 0,4 0,4 0,-8 0,-8 0,3 0,4 0,6 0,-6-12,-60 4,28-9,53-20,5-10,15-8,14-3,0 8,8 0,-5-13,16-14,6-2,16-12,4-10,12-7,-2 5,9-3,-18-3,7-3,-8 9,9-2,-4-3,-4 9,-16-2,-5-4,-4-3,-12 6,1-1,-10-4,3-3,-7 8,-7-3,-7 11,-6-4,-3 8,-15 8,-2-5,-1-6,2 4,-9-7,3-5,3-7,3 6,-7-3,2-2,2-4,4 9,-8-3,3-2,2 8,3-14,3-16,4-5,2-13,-10 1,-1 3,1-7,3 5,-10-7,14 5,-58 83,3-1,61-58,2-7,12 15,0 0,11 1,-2-13,-16-1,7-14,-5 0,-2-9,9-9,-1 16,-2 7,9 8,-4 5,9 4,9 0,-4 2,-6 11,-7 1,-20-1,-6 9,-4-3,0-2,2-5,13 7,4-3,13-2,11-4,-1 8,7-3,-5-1,-8 7,-9-2,-6-4,-18 9,-3 7,-3 10,-73 58,1 1,3 1,61-35,2 4,3 0,4-2,-8-2,3-2,2 10,-8 0,-9-2,-72 35,2 0,13-12,27-29,-5-2,-2 10,1-1,1 11,2-2,2 9,-10 7,-1 8,2 6,1 5,3-10,2 1,3-11,2 2,0-10,1 4,1-7,11 6,1-6,-13 6,-3 7,-3 6,12-6,1 4,1 3,-1 5,-1 2,-2-8,-2 1,-2 1,-1 3,0-8,0 1,-12 3,0-9,0 3,2 3,3-7,3 3,2 4,-10 5,0 4,0-8,3 1,2 3,3 2,2 4,1 2,-10 2,0 1,-13 2,3-1,2 1,5-1,5 1,4-1,2 0,-10 0,1 0,1 0,2 0,3 0,3 0,2 0,-11 0,0 0,0 0,15 0,3 0,2 0,0 0,-13 0,9 12,0 13,1 12,-1 10,12 8,-2-7,12 1,-3 2,10 1,-18 3,8 2,-7 2,-3-11,-4 1,-4-1,-3 3,-1 2,-1 3,0 2,11 1,2-10,0 0,-3-1,10 15,-3 15,10 3,-62-48,22 27,21 29,7 7,9-5,0 6,-4-8,-4-6,6 5,9-6,-2 7,-5 8,-6 7,-6-5,-5 5,-5 2,-1-7,-2-8,-12 1,12 6,1-7,14 6,1 5,1 5,8-6,10 3,9 4,-5 2,-6-8,3 3,5 2,-7 4,-7-9,4 2,-6 3,-6-9,-5 4,-5 2,-4 5,10-8,10 3,0 3,-2 3,7-8,7 2,8 3,-4 4,3 2,4 16,4-10,-9 13,16 12,1 0,4 9,13-4,2 7,9 7,11-19,-4-7,8 3,-8-16,-20-4,-8-4,-7-1,-3-11,-13 1,1 0,0-8,-8-21,-9-10,-21-7,-7-3,-6 11,-1 0,0 2,3-2,1-1,2 11,-10-2,11-1,1-3,3 9,12-3,1-2,12-3,-3-5,-4-14,-4-4,-7 0,-16 1,-4 2,-2 3,2 3,2-11,3 0,2 1,2 3,-11 2,0 4,1 1,2 2,2-11,3-1,2 0,-11 3,1 2,12 3,16 2,-51-44,2 1,12 4,52 29,9 0,6 2,6 4,-7 2,-11 2,3-10,2 0,-19 0,-7 3,-8 2,7 3,-1 3,-1 0,-2-10,-2 0,9-1,12 2,-2 4,-2 2,-5 2,-6-11,-5 1,-3 1,-2 2,-1 2,-14-9,0-11,-1-10,3-10,4-7,2-4,3-3,1-1,-10 0,-1 0,1 1,2 0,-9 0,-10 1,-11 0,-8 0,-7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9:15:38.2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9:15:46.5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10954,'98'-93,"4"4,3 4,5 6,30-14,314-225,-245 166,-114 76,-4-3,81-91,-94 91,133-130,165-167,-20-16,-37 29,-206 238,-5-6,23-45,-57 77,50-74,-101 136,-1 0,-2-2,12-32,-25 42,-8 21,-4 18,4-5,0 0,0 1,0-1,1 1,0-1,0 0,1 1,0 4,1 12,-2 1970,-1-1965,2 0,1 0,1-1,1 1,1-1,9 25,-11-42,1 0,-1-1,2 0,-1 0,1 0,0 0,1-1,0 0,0 0,1 0,-1-1,1 0,1 0,-1-1,1 0,0 0,0-1,0 0,1 0,0-1,6 2,8 0,-1-1,1-1,0-1,-1-1,1-1,0-1,0-1,0-1,-1-1,1-1,-1 0,-1-2,22-9,2-4,0-2,-1-2,-2-2,0-2,35-31,-25 14,-2-2,-2-3,34-46,117-176,-79 85,28-71,92-206,-215 415,17-36,239-456,130-150,-254 457,160-178,8 46,76-91,118-214,-130 163,26-42,-141 183,-63 92,214-290,108-127,-523 680,9-11,0 0,1 2,1 0,1 2,1 0,1 2,1 0,-24 15,1 1,0 0,0 0,0 0,0 1,0-1,0 0,0 1,0-1,0 1,0 0,0 0,0 0,0 0,2 0,-2 1,-1-1,0 1,1 0,-1 0,0-1,1 1,-1 0,0 0,0 1,0-1,0 0,0 0,0 0,0 1,-1-1,1 0,0 1,-1-1,1 1,-1-1,1 1,-1 0,4 18,-1-1,-1 1,-1-1,-1 1,0-1,-1 1,-2 0,-1 4,-19 119,-7-1,-36 100,47-176,-258 778,166-527,-214 597,83-237,-153 590,234-722,-260 745,292-917,-34 189,140-458,5 1,4 1,4 0,6 10,3-104,1-3,-1 1,1-1,0 0,1 0,0 0,1 0,0 0,0 0,1 0,0 0,1 1,-3-9,-1 0,1 0,0 1,0-1,0 0,0 0,0 0,0 0,0 0,0-1,1 1,-1 0,0 0,0-1,1 1,-1-1,0 1,1-1,-1 1,1-1,-1 0,1 0,-1 0,1 0,2 0,0-1,1 0,-1 0,0 0,0-1,0 1,-1-1,5-2,18-12,0-2,0-1,-2 0,0-2,2-5,-2 4,231-227,52-80,220-290,-411 480,531-683,-29-24,-18 25,275-291,-177 234,43-115,31-39,44 42,-441 598,-286 310,4 3,2 5,43-22,-115 81,1 1,0 1,0 2,2 0,-1 1,12-2,-29 10,0 1,0 0,1 0,-1 0,0 1,0 0,1 1,-1 0,0 0,2 1,-5 0,1 0,0 0,-1 1,1 0,-1-1,0 2,0-1,0 1,0-1,-1 2,0-1,1 0,-2 1,4 4,0 1,-1 0,0 1,0 0,-1 1,-1-1,0 1,-1-1,0 1,0 0,-1 1,-1 3,1 16,-2 0,-1 1,-4 21,-7 34,-3-1,-28 83,-9-6,-11 6,-113 233,65-155,-169 355,161-377,-92 124,80-152,-293 476,84-7,31 17,-8 86,-37 223,53-34,40 3,177-577,67-282,5 2,1 68,10-156,2 0,-1-1,2 1,0-1,1 1,1-1,1 0,0 1,-3-13,0 1,0-1,0 0,0 0,1 0,-1-1,1 1,0 0,0-1,0 0,1 0,-1 0,1 0,0 0,0-1,0 0,0 1,0-2,0 1,1 0,-1-1,1 0,-1 0,1 0,-1 0,1-1,0 0,-1 0,1 0,0-1,15-1,0-1,-1-1,1 0,-1-2,0 0,-1-2,2-1,43-21,24-20,81-53,-5-7,44-46,1-17,78-93,31-32,86-46,-280 244,260-213,36-64,341-301,-690 620,109-93,178-114,-337 252,1 1,0 1,1 1,1 0,-12 6,0 1,0 0,1 0,-1 1,1 1,0 0,-1 0,12 2,-21-1,-1 0,0 1,1-1,-1 0,0 1,1 0,-1-1,0 1,0 0,1 0,-1-1,0 1,0 0,0 0,0 0,0 0,-1 0,1 1,0-1,0 0,-1 0,1 1,0-1,-1 0,0 0,1 1,-1-1,0 1,1-1,-1 0,0 1,1 51,-1-45,-6 57,-3 0,-12 45,-6 28,-2 50,-79 437,3-110,74-319,-1 128,26 469,9-611,-2-175,-2 7,1 1,1-1,1 1,0-1,1 1,3 11,-4-22,-1-1,1 1,0-1,0 1,1-1,-1 0,1 0,-1 0,1 0,0 0,0-1,0 1,0-1,1 0,-1 0,1 0,-1 0,1-1,0 1,-1-1,1 0,0 0,0 0,0-1,0 1,4-1,8 1,0-1,0-1,-1-1,1 0,0-1,-1 0,1-1,5-3,24-11,0-1,5-7,81-43,-5-7,-2-5,9-15,20-25,-6-7,15-25,279-290,-297 310,6 7,41-20,-168 129,1 1,0 1,1 1,0 1,21-6,-26 12,0 1,1 1,-1 0,1 2,0 1,0 0,0 2,1 0,-17 0,0 0,0 1,0-1,0 1,0 0,0 1,0-1,2 2,-5-2,0 0,0 1,0-1,0 1,0-1,0 1,0 0,-1 0,1 0,-1 0,1 0,-1 0,0 0,0 0,0 0,0 1,0-1,0 2,4 18,-1 0,-2 1,0-1,-1 1,-1-1,-2 5,2 15,-6 378,4 648,6-971,3 1,21 90,-18-140,1-2,3 0,2 0,2-1,1-2,26 41,-33-65,0 0,2-1,0 0,1-2,1 0,0 0,1-1,1-2,0 1,17 7,-12-9,0-1,1-1,0-2,1 0,-1-1,1-2,1-1,-1 0,13-1,19-3,1-2,-1-2,0-3,0-2,-1-3,0-2,16-9,90-34,125-67,553-296,-431 212,-283 153,2 5,45-7,-106 39,0 4,1 3,0 2,13 3,66 3,58 8,-183-3,0 2,0 0,-1 1,1 1,-1 1,-1 1,1 1,-1 0,-1 2,0 0,-1 1,0 1,0 1,-2 0,4 5,0 4,-1 0,-1 2,-1 0,-1 1,-1 1,1 5,5 8,256 480,-211-380,-43-85,3-1,3 0,1-3,3 0,10 8,21 12,14 9,4 3,-67-67,-2 0,2-1,0 0,1-1,0 0,1-2,13 8,-26-19,-4-2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9:15:49.9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9619,'297'-1046,"65"34,-42 294,42 19,-133 288,18 11,144-166,224-220,-414 548,11 9,173-141,-37 73,212-129,-218 196,11 15,84-23,-302 172,2 7,69-17,290-74,-456 138,235-72,82-23,-250 80,1 4,41 1,31 6,72 8,179 14,-150 0,580-4,-863-39,2 12,-2 0,0 1,-1-1,-4-11,3 23,0 1,0-1,-1 1,0 0,-1 0,-1 1,0 0,0 0,-5-4,-7-4,-1 0,-1 2,0 0,-2 1,1 2,-2 0,-15-6,6 2,27 15,-393-212,223 134,105 51,0-4,3-2,-45-33,66 35,-3-2,-29-15,62 41,-1 1,0 1,-1 1,1 0,-1 1,-16-2,34 8,-11-3,1 0,-1 2,0-1,0 2,0-1,0 2,0 0,-10 1,16 2,11-2,16 0,27 0,-1 2,0 1,0 3,0 2,-1 1,0 3,8 6,368 131,-256-95,-2 8,143 79,-146-63,-87-45,-2 2,-1 4,24 21,-74-47,-2 1,0 1,0 1,-2 1,-1 0,14 20,-22-26,-1-1,0 1,0 0,-2 1,1 0,-2 0,0 0,-1 0,0 1,-1-1,-1 1,0 8,-5 136,-7 0,-9 12,-60 309,53-325,1 11,8 0,7 1,7 0,11 57,-6-216,-1-9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0T07:28:15.4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0T07:28:38.7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9440,'3075'0,"-2888"-2,0-8,0-8,97-26,341-114,-188 42,601-147,-276 76,-53 13,-280 51,-253 65,66-37,20-26,-6-12,1-15,328-191,-83 49,-4-31,-250 138,89-93,-285 232,704-640,-410 362,138-128,83-76,-311 282,-11-10,-11-11,12-42,-75 91,163-154,400-397,-160 181,-278 285,19-19,-252 264,2 2,2 3,35-17,221-119,-309 180,146-74,103-33,-202 92,1 2,0 3,2 3,0 3,0 2,23 2,117 0,73 13,-68-1,-72-6,120 5,-221 1,-1 2,0 1,0 1,0 2,10 7,31 8,43 19,-3 6,-2 4,13 14,176 84,136 66,-10 26,-313-169,-3 5,13 18,-73-56,559 489,-532-459,12 11,-3 4,43 58,156 190,-131-159,430 455,-426-477,206 207,-252-233,18 36,-31-37,103 139,-103-129,6-4,67 60,-18-36,102 99,-150-148,-5 4,-2 8,180 248,34 41,-139-203,53 38,-101-116,283 268,-184-197,133 83,-232-193,5-5,3-6,122 50,592 200,-584-229,188 62,-36-23,-259-77,87 50,-51-24,186 56,-22-10,-332-123,210 81,-180-73,1-2,0-3,9-1,35-1,0-4,4-4,205-8,-157 0,1912-3,-1243 9,-807-2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0T07:28:43.9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1,'0'4428,"8"-4220,14 51,7 119,-25 452,-6-445,2 5545,2-5884,3-1,1 0,12 40,-7-32,-2 0,-1 14,-3 90,-7 14,0-9,2-172,0 10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0T07:30:07.73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6827,'12'15,"0"0,1-1,0-1,1 0,1-1,0-1,0 0,1-1,1 0,0-2,0 0,0 0,1-2,0 0,1-2,-1 0,1 0,3-2,14 1,-1-2,1-2,0-1,-1-2,0-1,0-2,0-1,14-6,57-23,-2-4,2-7,122-67,176-121,-375 218,712-459,-16-21,33-22,186-126,-774 525,112-75,-29 32,-242 158,-3 0,0 1,1-1,0 2,0-1,0 1,0 1,1 0,-1 0,1 1,8-1,-18 3,1 0,0 0,0 0,0 0,0 1,0-1,0 0,0 0,0 1,-1-1,1 1,0-1,0 1,-1-1,1 1,0-1,0 1,-1 0,1-1,-1 1,1 0,-1 0,1 0,-1-1,1 1,-1 0,0 0,1 0,-1 0,0 0,0-1,1 1,-1 0,0 0,0 0,0 0,0 0,-1 0,1 4,0-1,-1 0,0 1,1-1,-2 0,1 0,0 1,-2 0,-50 102,-58 84,70-123,-302 458,-27-13,258-359,-86 110,-76 105,-104 169,361-514,-108 162,102-149,3 1,1 0,2 1,0 5,15-39,0 1,0-1,0 1,1 0,0-1,0 1,1 0,-1 0,1 5,1-11,-1 1,0 0,0-1,0 1,1-1,-1 1,0-1,1 1,-1-1,1 1,-1-1,0 1,1-1,-1 1,1-1,-1 1,1-1,-1 0,1 1,0-1,-1 0,1 0,-1 1,1-1,0 0,-1 0,1 0,0 0,0 0,2 0,1 0,-1-1,1 1,-1-1,1 0,-1 0,0 0,1 0,1-2,25-12,-1-2,0 0,14-13,-18 12,164-120,22-34,175-165,-270 233,928-887,-186 122,-76 88,363-359,-629 625,55-55,14 25,2 66,-513 422,2 4,3 2,1 4,3 4,11-1,-83 39,-5 2,1 0,0 0,1 0,-1 1,0-1,1 2,-1-1,1 1,-1 0,1 1,0 0,-1 0,1 1,-6-1,-1 1,1-1,-1 1,1-1,-1 1,0 0,1 0,-1 0,0-1,0 1,0 0,0 1,0-1,0 0,0 0,0 0,0 1,0-1,0 0,-1 1,1-1,-1 0,1 1,-1-1,1 1,-1-1,0 2,1 5,-1 0,0-1,-1 1,1 0,-2 3,-7 44,-3 0,-17 46,-48 111,-79 157,-20 3,-203 350,-237 386,607-1092,-671 1262,573-1073,-72 144,124-230,-37 121,81-209,2 1,1 0,1 1,2 1,4-33,1 1,0 0,0-1,0 1,0 0,0-1,0 1,0 0,0-1,0 1,1 0,-1-1,1 1,0 0,-1-1,1 1,0-1,0-1,0 1,0-1,1 0,-1 0,0 0,0 0,0 0,1-1,-1 1,0 0,0 0,0-1,0 1,0-1,0 1,1-1,-1 1,0-1,0 0,-1 1,1-1,0 0,0 0,0 0,0-1,195-162,80-94,389-420,-174 173,-429 442,1296-1286,-1017 1034,-212 208,110-69,-206 155,0 1,1 1,27-9,-57 26,1 0,-1 0,1 1,0-1,-1 1,1 0,0 1,0-1,0 1,0 0,0 0,0 0,-1 1,1-1,-2 2,0-1,-1 0,1 1,-1 0,0-1,1 1,-1 0,0 0,0 0,0 1,0-1,-1 0,1 1,-1-1,1 1,-1 0,0-1,0 1,0 0,0 0,0 0,-1-1,1 4,4 26,-1 1,-1-1,-2 1,-2 10,1-18,-6 155,-7 1,-26 109,-87 358,63-350,-55 326,32-158,4 20,64-338,7 0,6 46,5-172,1-1,0 1,2 0,1-1,0 0,7 20,-8-35,-1 0,1-1,0 1,0 0,0-1,1 0,0 0,0 0,0 0,1 0,-1-1,1 0,0 0,1 0,-1-1,1 0,-1 0,1 0,0 0,0-1,0 0,0-1,0 1,1-1,0 0,23 1,1-2,0-1,0-1,-1-2,1-1,-1-1,6-3,57-16,-1-3,49-25,179-89,-311 138,792-404,-193 92,-473 250,668-313,-699 335,3 6,3 3,-67 23,1 2,0 2,0 2,1 2,-1 1,23 4,-59-1,0 1,-1-1,1 2,0-1,-1 1,1 1,-1-1,0 1,0 0,4 3,-7-3,0 0,0 0,0 0,-1 1,1-1,-1 1,0 0,0 0,-1 0,1 1,-1-1,0 1,0-1,0 1,-1 0,2 3,0 9,0-1,0 1,-2 0,0 0,-1 0,-1 0,-1 9,-7 29,-11 38,15-70,-157 563,-7 28,140-483,7 1,5 1,2 101,14-212,1 0,1 0,1 0,1-1,3 12,-4-27,-1 0,1-1,1 1,-1 0,1-1,0 0,0 0,1 0,-1 0,1 0,0-1,0 0,1 1,-1-2,1 1,0 0,0-1,0 0,1 0,-1-1,1 1,0-1,11 4,0-2,1 0,0 0,-1-2,1 0,1-1,-1-1,0-1,5-1,34-6,1-2,15-8,103-29,110-49,172-85,-199 76,-213 87,564-216,-373 154,150-26,-248 76,98-6,-159 28,0 4,0 3,65 9,-106-4,-1 2,0 1,-1 2,0 1,27 12,-38-11,0 1,-1 0,-1 2,0 1,0 0,-2 2,0 0,7 10,2 6,-1 1,-1 1,-2 2,5 12,19 40,9 31,40 126,-11-25,-16-65,21 25,-61-127,2-1,2-1,3-3,43 45,-54-68,1-1,0-2,2-1,1-1,0-1,26 10,-9-8,0-2,2-2,0-3,25 4,38 1,0-5,0-5,1-5,8-6,953-12,-418 13,-653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9:34:00.4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241 0,'0'0,"0"0,-94 130,47-59,8 2,11-16,10-15,8-4,6-12,3-8,3-8,0 6,0-2,0-3,-1-2,0-4,-1-2,0-2,0 0,0-2,0 1,0-1,0 1,11-1,12 1,12 0,10 0,-4 0,4 0,2 0,4 0,3 0,2 0,2 0,0 0,-12 0,-11 0,-12 0,-10 0,-7 0,-5 0,-2 0,-1 0,-1 0,1 12,1 11,0 2,0-4,1-4,0-5,0-5,0-3,0-3,0-1,0-1,0 0,0 0,12 0,12 1,11-1,11 1,7 0,4 0,-9 0,1 0,0 0,1 0,3 0,2 0,1 0,1 0,-11 0,-11 0,-12 0,-10 0,-7 12,-4 12,-3 12,-2 9,1 7,0-7,1-10,-1-10,2-10,0-7,11-5,1-3,0-2,-2 0,-2 0,-4 0,-1 1,-2 1,-13-1,0 1,-12 0,-10 0,-9 0,-7 0,-16 0,-4 0,-2 0,2 0,3 0,2 0,3 0,2 0,12 0,14 0,32-1,0 0,0 1,1-1,-1 1,0-1,0 0,1 0,-1 1,1-1,-1 0,1 0,-1-1,0 0,0 0,1 1,0-1,0 1,0-1,0 0,0 1,1-1,-1 0,0 0,1 0,-1 0,-4-33,4-10,2-8,2 8,-12 9,8 34,-1-1,1 1,0 0,-1 0,1 0,-1 0,0 0,1 0,-1 0,0 0,-2 0,-17-13,-11 7,-8 5,-7 3,-6 2,-3 0,9 0,0-1,-1 1,-2-2,9 1,9-1,12 0,7 0,8 0,3-1,3 1,1 0,0 0,11 0,12 0,12 0,9 0,19 0,16 0,13 0,-11 0,-6 0,-8 0,-5 0,-3 0,-3 0,-1 0,-12 0,0 0,0 0,-9 0,-8 0,-10 0,4 0,6 0,8 0,8 0,7 0,-8 0,-9 0,1 12,-32-10,0 1,1-1,-1 0,0 1,0 0,0 0,-1 0,1 0,28 21,-7 9,7 8,-6 5,-6-5,7-9,-6-10,-4-8,-5-7,-4-4,-3 8,-3 0,-1-1,0-2,-1-2,0-2,0-3,0 0,1-1,0 0,0-1,0 1,0 0,0-1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0T07:30:11.1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8343,'116'-440,"-72"305,7 2,16-19,32-44,9 6,8 4,56-60,112-120,40-13,132-116,22 21,532-406,-656 610,11 16,11 16,10 17,10 17,99-22,669-222,-677 294,224-30,50 36,-443 103,127 5,473 35,-293 11,-626-9,0 1,0-1,1 1,-1-1,1 0,-1 1,1-1,0 0,0 1,0-1,0-2,1-58,-1 38,0 0,-2-1,0 1,-5-21,4 32,0 1,-2 0,1 0,-2 1,1-1,-2 1,0 0,-2-2,-42-52,-3 3,-3 2,-5-1,59 60,-52-49,-2 2,-2 3,-3 2,-6 0,-267-145,328 185,-201-95,98 49,-46-31,123 62,1-2,1-1,1-2,1-1,1-1,-16-20,20 20,2-2,1 0,1-1,2-1,-6-13,24 43,0 0,0 0,0 0,0 0,0 0,1 0,-1 0,0 0,0 0,0 0,0 0,0 0,0 0,0 0,0 0,0 0,0 0,0 0,0 0,0 0,0 0,0 0,0-1,0 1,0 0,0 0,1 0,-1 0,0 0,0 0,0 0,0 0,0 0,0 0,0 0,0 0,0 0,9 9,12 17,5 6,2-2,1-1,27 21,106 75,434 281,267 179,-828-561,156 117,0 14,-39-19,-150-133,0-1,0 1,0 0,0 0,0 0,-1 1,1-1,-1 0,0 0,0 1,-1-1,1 1,0-1,-1 1,0-1,0 2,-5 63,1-38,1 3,-2-1,-1 0,-1 0,-2-1,-1 0,-1 0,-2-1,-1 1,-317 650,-42-19,-127 151,278-417,27-47,182-329,13-22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0T07:33:32.4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 2182,'2191'0,"-2040"-6,96-19,82-4,483 25,-423 7,-380-3,90 1,0-5,-1-3,24-9,27-15,-33 6,38 0,47 0,21-4,100 6,-113 22,164-9,-62-12,311-27,100 10,1 39,-316 3,5230-1,-2878-3,-2747 1,1 0,0 0,0-1,0-1,-1 0,1-1,0 0,-1-1,0-1,0 1,0-2,-1 0,0 0,0-1,0-1,-1 1,1-3,1-1,25-22,1 2,4 0,-28 22,1 0,0 1,0 0,1 1,0 1,0 0,14-2,7 2,-27 5,0 0,0-1,-1-1,9-2,-15 3,1 1,-1-1,0 0,1 0,-1 0,0-1,0 1,0-1,-1 0,1 0,0 0,-1 0,0 0,1-2,4-9,-1 1,0-1,-2 0,4-14,8-23,8-3,21-34,-25 52,-2-1,-1 0,-2-2,4-15,-10 13,-2 1,-2-1,-1 0,-2-11,-6-168,-1 64,5-164,-1 319,1 0,-1 0,0 1,0-1,1 0,-1 1,0-1,0 0,0 1,0-1,0 1,1 0,-1-1,0 1,0 0,0-1,0 1,0 0,0 0,0 0,0 0,0 0,0 0,0 0,0 0,0 1,-1-1,-32 4,13-2,0 0,0-2,0 0,-3-2,-29 1,22-2,1 0,-1-2,1-2,0 0,-28-12,-37-9,3 9,0 4,-1 4,-50 1,-289 10,233 3,-4605 1,2618-6,-868 1,-3042 2,6086 10,-16 8,-1-1,-1-2,-1 0,0-2,-1-1,26-12,1 0,-1 1,0-1,1 1,-1 0,1 0,0 0,0 0,-1 1,1-1,1 1,-1 0,0 0,1 0,-1 0,1 0,0 1,0-1,0 1,1-1,-1 1,1 0,0 0,0-1,0 1,0 3,-2 6,-2 0,1 0,-2 0,0-1,0 0,-1 0,0 0,-1-1,-1 0,0-1,-5 5,2-3,-1 0,-1 0,0-1,0-1,-1-1,-1 0,1-1,-14 5,20-12,9-4,2 3,1 9,-2 34,2 54,-9 87,-4-115,-3 0,-13 37,-15 71,24-56,5 1,4 46,11 248,2-134,-6-213,1-71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0T07:33:37.3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30T07:33:38.0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9:34:03.05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414.1731"/>
      <inkml:brushProperty name="anchorY" value="-2004.02502"/>
      <inkml:brushProperty name="scaleFactor" value="0.5"/>
    </inkml:brush>
  </inkml:definitions>
  <inkml:trace contextRef="#ctx0" brushRef="#br0">2169 10,'0'0,"0"0,-106 105,34-34,-2-7,0-14,56-40,-1 0,-14 5,-34 6,15-9,15-8,13-5,11-1,8-1,5 1,1-1,2 2,0 0,-1 0,0 1,-1 0,0 0,-1 0,-12 0,0 1,-12-1,-21 11,-22 12,-6 13,-15-3,-11 7,-8-7,6-7,-3-8,-2-7,-2 6,8-3,-2-2,11-4,8-2,8-3,8-2,16 0,15-2,15 1,9-1,8 1,4-1,3 1,11-12,13 0,11-12,21-9,6-10,17-6,11-6,10-3,-5 10,5 0,3 0,-8-3,-10-1,-9 10,-20 10,-7 10,-5 10,1 6,-11 4,-9 3,-9 1,-9 0,-5 0,-4-1,-2 0,-1 11,0 11,1 12,-12 11,-12-6,-10 5,1 3,-6 3,-5 2,-4 3,7 1,10-11,10-11,8-12,8-9,3-8,4-4,0-3,1-1,0-1,0 1,-1 1,11 0,12 0,12 1,-2 0,6 0,4 0,5 0,4 0,3 0,2 0,-11 0,1 0,-1 0,2 0,-8 0,-10 0,-11 0,-8 0,-6 0,-5 0,-1 0,-2 0,0 0,0 0,1 0,0 0,0 0,1 0,0 0,0 0,0 0,0 0,0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9:34:07.5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33.09814"/>
      <inkml:brushProperty name="anchorY" value="-1568.33582"/>
      <inkml:brushProperty name="scaleFactor" value="0.5"/>
    </inkml:brush>
  </inkml:definitions>
  <inkml:trace contextRef="#ctx0" brushRef="#br0">1 1,'0'0,"0"0,153 139,-28-41,31 17,10 10,16-4,10 3,21-10,6 1,17-10,-1 4,10-8,-5-8,8 5,6-6,7 9,-8 9,5 9,-11-7,-11 7,4 3,-7 5,6-10,-5-11,-5-11,-7-11,-20-7,-4-6,-18-17,2-1,-13-1,-9 3,-21 4,-8 4,-4 3,-14-12,-26-13,-12-14,-9-10,-5-10,-1-5,-12-3,-13-1,-12-1,-10 1,-7 0,-5 1,-2 0,-1 1,-1 0,1 0,0 0,1 0,1 0,0 0,0 0,0 0,0 0,0 0,0 0,0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9:34:09.1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351.9043"/>
      <inkml:brushProperty name="anchorY" value="-5495.69287"/>
      <inkml:brushProperty name="scaleFactor" value="0.5"/>
    </inkml:brush>
  </inkml:definitions>
  <inkml:trace contextRef="#ctx0" brushRef="#br0">8548 0,'0'0,"0"0,-144 133,35-48,-25 1,-7-4,83-56,-38 13,-78 19,-8 8,-5 10,-12 1,0-1,-9 9,-8-4,-20 8,-6-4,-4-17,-1-6,14-6,2-2,13 1,-11 0,-2 0,8 2,-2 1,11 1,-3 12,10 1,-5-1,20-13,6-4,7-2,15 0,1 1,13 2,20 2,11 0,5-10,3 0,12-12,-1 2,-3-8,10 3,74-22,-2-1,-13 10,-42 25,-6-6,3 4,-8-9,14-9,6-7,-6-8,2 7,2-2,3-3,2-2,14-4,1-2,2-1,-3-2,10 0,10-1,10 1,8-1,6 1,5 0,1 0,2-1,0 1,0 0,-1 0,0 0,0 1,-1-1,0 0,0 0,0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9:35:58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5073,'68'-60,"-4"-3,26-33,-4 3,80-86,79-79,231-246,4-3,-370 397,239-226,-174 178,274-241,-325 283,-70 63,60-45,-53 57,-54 37,-1 0,1 1,0 0,-1 1,1 0,0 0,1 0,5 0,-12 2,0 0,0 0,0 0,1 0,-1 0,0 0,0 1,0-1,0 0,1 1,-1-1,0 1,0-1,0 1,0 0,0-1,0 1,-1 0,1 0,0 0,0-1,0 1,-1 0,1 0,0 0,-1 0,1 0,-1 0,1 1,-1-1,0 0,1 0,4 41,-4-37,-1 144,-10 68,3-152,-2 0,-3 0,-4 2,-58 190,32-121,-266 780,279-833,3 1,4 1,4 1,4 1,3 0,5 1,3 17,9 103,-7-204,1-1,1 1,-1 0,1 0,-1 0,1-1,0 1,0 0,1-1,-1 1,1-1,0 0,-1 1,2-1,0 1,-1-2,0-1,0 0,0 0,0 0,0 0,1 0,-1 0,0-1,1 1,-1-1,0 1,1-1,-1 0,1 0,-1 0,0 0,1 0,-1-1,1 1,-1-1,0 0,1 0,-1 1,0-1,0-1,15-4,0-2,0 0,-1-1,0-1,-1-1,9-7,30-27,5-10,1 0,565-555,-527 510,118-128,-9-8,28-62,-4-5,14 9,43-21,-128 150,108-147,-69 54,338-465,-448 594,5 4,6 4,5 4,100-84,-157 159,2 2,6-1,-41 31,0 1,1 0,0 1,0 0,1 1,0 1,0 1,1 0,12-1,-28 6,0-1,1 1,-1 0,0 0,0 0,0 0,0 0,1 0,-1 0,0 1,0-1,0 1,0-1,0 1,0 0,0 0,0 0,0 0,0 0,0 0,-1 1,1-1,-1 1,1-1,-1 1,1 0,-1-1,0 1,1 0,-1 0,0 0,-1 0,1 0,0 0,0 0,-1 0,2 8,-1-1,-1 0,0 0,0 0,-1 1,0-1,0 0,-1 2,-30 122,-4-2,-30 63,26-78,-150 419,-133 237,-90 75,81-173,63-92,-140 285,355-760,-19 31,7 4,-23 81,85-206,9-18,14-30,21-39,3 2,14-13,105-128,-74 98,800-1057,-580 767,310-309,-220 265,-29 36,-319 357,-8 8,1 3,3 1,1 3,2 2,1 1,27-10,-42 25,1 2,1 2,0 1,1 2,1 1,0 2,0 2,1 2,-1 1,9 2,-32 2,-1 2,0 0,1 0,-1 1,0 1,-1 1,1 0,-1 1,0 0,0 1,0 1,-1 0,-1 1,1 0,-1 1,-1 0,0 1,0 0,-1 1,7 12,5 8,-1 2,-2 1,-1 0,-2 1,-1 1,-3 0,6 27,5 32,-6 2,-3 0,-1 60,-5 302,-9-379,-2 250,0 179,5-439,3-1,3 1,12 43,-13-82,2 0,1 0,1-1,2 0,1-1,2 0,0-2,17 21,-26-39,1 0,0-1,0 0,1 0,0-1,1 0,0 0,0-1,0-1,1 0,0 0,1-1,-1 0,1-1,0 0,0-1,0-1,0 0,0 0,1-1,-1-1,1 0,-1-1,4 0,14-4,-1-1,0-1,0-2,-1-1,5-3,36-19,30-20,-6-5,-4-3,-2-5,-2-3,11-18,8-13,49-65,85-118,-111 130,-34 51,5 4,60-44,-130 117,-9 7,1 1,1 0,0 2,1 1,1 0,6-1,-21 11,0 0,0 0,1 1,-1 0,1 1,0 0,-1 0,1 0,3 2,-7-1,1 1,-1 0,0 0,1 0,-1 1,0 0,0 0,0 0,0 1,-1-1,1 1,0 1,-1-1,0 0,2 3,1 1,-1 1,0 0,0 1,-1 0,0-1,-1 1,0 1,0-1,-1 1,0-1,-1 1,2 9,2 21,-3 0,0 25,-3-55,3 79,0 39,5-1,18 83,-10-124,4-1,4-1,3-1,20 38,86 140,-57-117,-62-117,-1-1,-2 2,-1 0,-1 0,-1 1,-1 0,-2 0,-1 1,-2-1,0 1,-2 0,-2-1,0 1,-2 0,0-21,4-11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09:36:01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6643,'37'-100,"22"-58,76-145,-65 178,5 3,77-95,-28 63,116-111,49-11,257-186,-169 179,11 16,394-199,-372 254,161-47,449-130,-438 203,164-12,607-98,-789 178,445-69,4 34,-606 94,-9 5,1 18,183 14,-291 28,87-1,-379-6,0-1,0 1,0 0,0 0,0-1,1 1,-1-1,0 1,1 0,-1-1,1 1,-1-1,1 1,0-1,0 0,-1 1,1-1,0 1,0-1,1 1,-1-1,0 0,0-59,1 40,-1-145,0 164,0 1,0-1,-1 0,1 0,0 0,-1 0,1 1,-1-1,0 0,1 1,-1-1,0 0,0 1,0-1,0 1,0-1,-1 1,1 0,0-1,-1 1,1 0,-1 0,1 0,-1 0,-1-1,-34-21,-2 1,-30-12,-198-82,-738-266,742 291,-131-22,344 100,-49-12,-68-7,131 24,0 0,0-3,-23-10,17 5,-1 3,-17-3,28 9,0 2,0 1,0 1,-32 2,77 3,0 1,0 1,-1 0,1 1,-1 0,3 2,6 2,115 55,46 33,-15-7,1231 587,-1056-545,47 20,-354-135,-1 1,-1 2,0 1,-1 1,-2 2,8 9,-38-33,86 73,-75-66,0 1,1-1,0-1,0 0,0 0,1-2,3 2,-9-5,-7-1,0 0,0 0,0 0,0 0,1 0,-1 0,0 0,0 0,0 0,0 0,0 0,1 0,-1 0,0 0,0 0,0 0,0 0,0 0,1 0,-1 0,0 0,0 0,0 0,0 0,0 0,0 1,1-1,-1 0,0 0,0 0,0 0,0 0,0 0,0 0,0 0,0 1,1-1,-1 0,0 0,0 0,0 0,0 0,0 0,0 1,0-1,0 0,0 0,0 0,0 0,0 0,0 1,0-1,0 0,0 0,0 0,0 0,0 0,0 1,0-1,-1 0,1 0,0 0,0 0,0 0,0 0,-5 21,1 46,3 22,2-36,-3 1,-7 37,-8-1,-4-1,-5 0,-3-2,-7 6,-159 333,143-317,-469 892,361-745,-58 56,96-161,73-93,2 1,-14 27,59-83,0-1,1 0,0 0,-1 0,1 0,0 0,0 0,0 0,0 1,1-1,-1 0,0 0,1 1,2-3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50841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Calibri"/>
        <a:ea typeface="Calibri"/>
        <a:cs typeface="Calibri"/>
        <a:sym typeface="Calibri"/>
      </a:defRPr>
    </a:lvl1pPr>
    <a:lvl2pPr indent="228600" defTabSz="1828800" latinLnBrk="0">
      <a:defRPr sz="2400">
        <a:latin typeface="Calibri"/>
        <a:ea typeface="Calibri"/>
        <a:cs typeface="Calibri"/>
        <a:sym typeface="Calibri"/>
      </a:defRPr>
    </a:lvl2pPr>
    <a:lvl3pPr indent="457200" defTabSz="1828800" latinLnBrk="0">
      <a:defRPr sz="2400">
        <a:latin typeface="Calibri"/>
        <a:ea typeface="Calibri"/>
        <a:cs typeface="Calibri"/>
        <a:sym typeface="Calibri"/>
      </a:defRPr>
    </a:lvl3pPr>
    <a:lvl4pPr indent="685800" defTabSz="1828800" latinLnBrk="0">
      <a:defRPr sz="2400">
        <a:latin typeface="Calibri"/>
        <a:ea typeface="Calibri"/>
        <a:cs typeface="Calibri"/>
        <a:sym typeface="Calibri"/>
      </a:defRPr>
    </a:lvl4pPr>
    <a:lvl5pPr indent="914400" defTabSz="1828800" latinLnBrk="0">
      <a:defRPr sz="2400">
        <a:latin typeface="Calibri"/>
        <a:ea typeface="Calibri"/>
        <a:cs typeface="Calibri"/>
        <a:sym typeface="Calibri"/>
      </a:defRPr>
    </a:lvl5pPr>
    <a:lvl6pPr indent="1143000" defTabSz="1828800" latinLnBrk="0">
      <a:defRPr sz="2400">
        <a:latin typeface="Calibri"/>
        <a:ea typeface="Calibri"/>
        <a:cs typeface="Calibri"/>
        <a:sym typeface="Calibri"/>
      </a:defRPr>
    </a:lvl6pPr>
    <a:lvl7pPr indent="1371600" defTabSz="1828800" latinLnBrk="0">
      <a:defRPr sz="2400">
        <a:latin typeface="Calibri"/>
        <a:ea typeface="Calibri"/>
        <a:cs typeface="Calibri"/>
        <a:sym typeface="Calibri"/>
      </a:defRPr>
    </a:lvl7pPr>
    <a:lvl8pPr indent="1600200" defTabSz="1828800" latinLnBrk="0">
      <a:defRPr sz="2400">
        <a:latin typeface="Calibri"/>
        <a:ea typeface="Calibri"/>
        <a:cs typeface="Calibri"/>
        <a:sym typeface="Calibri"/>
      </a:defRPr>
    </a:lvl8pPr>
    <a:lvl9pPr indent="1828800" defTabSz="1828800" latinLnBrk="0">
      <a:defRPr sz="2400">
        <a:latin typeface="Calibri"/>
        <a:ea typeface="Calibri"/>
        <a:cs typeface="Calibri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0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5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9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apak İng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023" y="6601753"/>
            <a:ext cx="12218296" cy="9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vam İngiliz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emin_5_arka_geni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1" y="540867"/>
            <a:ext cx="56134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36" y="217378"/>
            <a:ext cx="4235096" cy="10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apak Türkçe 50. Yı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62" y="6123709"/>
            <a:ext cx="11269419" cy="150674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181" y="8567585"/>
            <a:ext cx="5323758" cy="49383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261" y="5587749"/>
            <a:ext cx="10642624" cy="249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6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vam Sayfası Türkçe 50. Y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1" y="540867"/>
            <a:ext cx="5613400" cy="5207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0" y="203607"/>
            <a:ext cx="5141095" cy="12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apak İngilizce 50. Yı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273" y="5558253"/>
            <a:ext cx="8352513" cy="255335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181" y="8567585"/>
            <a:ext cx="5323758" cy="49383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6023" y="6601753"/>
            <a:ext cx="12218296" cy="9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vam Sayfası İngilizce 50. Yı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71" y="540867"/>
            <a:ext cx="5613400" cy="5207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61" y="173301"/>
            <a:ext cx="4040732" cy="12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6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2" r:id="rId4"/>
    <p:sldLayoutId id="2147483661" r:id="rId5"/>
    <p:sldLayoutId id="2147483660" r:id="rId6"/>
  </p:sldLayoutIdLst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xStyles>
    <p:titleStyle>
      <a:lvl1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1pPr>
      <a:lvl2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2pPr>
      <a:lvl3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3pPr>
      <a:lvl4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4pPr>
      <a:lvl5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5pPr>
      <a:lvl6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6pPr>
      <a:lvl7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7pPr>
      <a:lvl8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8pPr>
      <a:lvl9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9pPr>
    </p:titleStyle>
    <p:bodyStyle>
      <a:lvl1pPr marL="457200" marR="0" indent="-457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1pPr>
      <a:lvl2pPr marL="990600" marR="0" indent="-5334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2pPr>
      <a:lvl3pPr marL="1554479" marR="0" indent="-640079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3pPr>
      <a:lvl4pPr marL="20828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4pPr>
      <a:lvl5pPr marL="25400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5pPr>
      <a:lvl6pPr marL="29972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6pPr>
      <a:lvl7pPr marL="34544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7pPr>
      <a:lvl8pPr marL="39116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8pPr>
      <a:lvl9pPr marL="4368800" marR="0" indent="-711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Interstate"/>
        </a:defRPr>
      </a:lvl9pPr>
    </p:bodyStyle>
    <p:otherStyle>
      <a:lvl1pPr marL="0" marR="0" indent="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1pPr>
      <a:lvl2pPr marL="0" marR="0" indent="457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2pPr>
      <a:lvl3pPr marL="0" marR="0" indent="9144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3pPr>
      <a:lvl4pPr marL="0" marR="0" indent="13716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4pPr>
      <a:lvl5pPr marL="0" marR="0" indent="18288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5pPr>
      <a:lvl6pPr marL="0" marR="0" indent="22860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6pPr>
      <a:lvl7pPr marL="0" marR="0" indent="27432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7pPr>
      <a:lvl8pPr marL="0" marR="0" indent="32004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8pPr>
      <a:lvl9pPr marL="0" marR="0" indent="3657600" algn="l" defTabSz="914400" rtl="0" latinLnBrk="0">
        <a:lnSpc>
          <a:spcPct val="11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nterst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1.xml"/><Relationship Id="rId5" Type="http://schemas.openxmlformats.org/officeDocument/2006/relationships/image" Target="../media/image27.png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41.png"/><Relationship Id="rId18" Type="http://schemas.openxmlformats.org/officeDocument/2006/relationships/customXml" Target="../ink/ink21.xml"/><Relationship Id="rId3" Type="http://schemas.openxmlformats.org/officeDocument/2006/relationships/image" Target="../media/image36.png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customXml" Target="../ink/ink18.xml"/><Relationship Id="rId17" Type="http://schemas.openxmlformats.org/officeDocument/2006/relationships/image" Target="../media/image43.png"/><Relationship Id="rId2" Type="http://schemas.openxmlformats.org/officeDocument/2006/relationships/customXml" Target="../ink/ink13.xml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5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customXml" Target="../ink/ink17.xml"/><Relationship Id="rId19" Type="http://schemas.openxmlformats.org/officeDocument/2006/relationships/image" Target="../media/image44.png"/><Relationship Id="rId4" Type="http://schemas.openxmlformats.org/officeDocument/2006/relationships/customXml" Target="../ink/ink14.xml"/><Relationship Id="rId9" Type="http://schemas.openxmlformats.org/officeDocument/2006/relationships/image" Target="../media/image39.png"/><Relationship Id="rId14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customXml" Target="../ink/ink24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customXml" Target="../ink/ink28.xml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customXml" Target="../ink/ink35.xm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.xml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12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customXml" Target="../ink/ink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customXml" Target="../ink/ink4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rpsychologist.com/d3/NHST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6.xml"/><Relationship Id="rId18" Type="http://schemas.openxmlformats.org/officeDocument/2006/relationships/image" Target="../media/image2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9.png"/><Relationship Id="rId19" Type="http://schemas.openxmlformats.org/officeDocument/2006/relationships/customXml" Target="../ink/ink9.xml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76A8F-EAF8-4BC5-AB84-E74A3F433320}"/>
              </a:ext>
            </a:extLst>
          </p:cNvPr>
          <p:cNvSpPr txBox="1"/>
          <p:nvPr/>
        </p:nvSpPr>
        <p:spPr>
          <a:xfrm>
            <a:off x="15174686" y="10711543"/>
            <a:ext cx="8512628" cy="233704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Dr. Kübra Atalay Kabasakal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C440D-BAFB-4630-BFC1-9D498B54C929}"/>
              </a:ext>
            </a:extLst>
          </p:cNvPr>
          <p:cNvSpPr txBox="1"/>
          <p:nvPr/>
        </p:nvSpPr>
        <p:spPr>
          <a:xfrm>
            <a:off x="16437429" y="2198914"/>
            <a:ext cx="7685314" cy="13890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Hipotez Testlerine Giriş</a:t>
            </a:r>
            <a:endParaRPr kumimoji="0" lang="en-US" sz="5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9656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32122A-9E84-44C2-96E5-CECA775881A9}"/>
              </a:ext>
            </a:extLst>
          </p:cNvPr>
          <p:cNvSpPr txBox="1"/>
          <p:nvPr/>
        </p:nvSpPr>
        <p:spPr>
          <a:xfrm>
            <a:off x="849086" y="2047991"/>
            <a:ext cx="9571183" cy="642432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3. Karar Kuralının Belirlenmesi</a:t>
            </a:r>
          </a:p>
          <a:p>
            <a:r>
              <a:rPr lang="tr-TR" sz="4400" dirty="0"/>
              <a:t>Alfa düzeyini α= 0.05 olarak belirleyelim</a:t>
            </a:r>
          </a:p>
          <a:p>
            <a:r>
              <a:rPr lang="tr-TR" sz="4400" dirty="0"/>
              <a:t>Yüksek olasılıklı ve düşük olasılıklı örneklem ortalamalarının sınırlarını belirleyelim</a:t>
            </a:r>
          </a:p>
          <a:p>
            <a:endParaRPr kumimoji="0" lang="tr-TR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D4C37C-B4F0-4BF4-9391-8D62CE245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69" y="3026228"/>
            <a:ext cx="12743463" cy="853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89104D-B4AF-4EB3-8EB2-80BD441B5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14" t="67143" r="47664" b="8095"/>
          <a:stretch/>
        </p:blipFill>
        <p:spPr>
          <a:xfrm>
            <a:off x="1220268" y="8205193"/>
            <a:ext cx="6871526" cy="4426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940A160-E795-4D7D-B3B3-92B35AAA590B}"/>
                  </a:ext>
                </a:extLst>
              </p14:cNvPr>
              <p14:cNvContentPartPr/>
              <p14:nvPr/>
            </p14:nvContentPartPr>
            <p14:xfrm>
              <a:off x="1190006" y="11500303"/>
              <a:ext cx="6032160" cy="547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940A160-E795-4D7D-B3B3-92B35AAA59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2366" y="11482303"/>
                <a:ext cx="606780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4F69490-3D7C-4782-A4DE-E5D246401F29}"/>
                  </a:ext>
                </a:extLst>
              </p14:cNvPr>
              <p14:cNvContentPartPr/>
              <p14:nvPr/>
            </p14:nvContentPartPr>
            <p14:xfrm>
              <a:off x="11407886" y="1297486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4F69490-3D7C-4782-A4DE-E5D246401F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89886" y="129568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C9F0221-8D7A-4958-A13C-A23305CBF3C1}"/>
                  </a:ext>
                </a:extLst>
              </p14:cNvPr>
              <p14:cNvContentPartPr/>
              <p14:nvPr/>
            </p14:nvContentPartPr>
            <p14:xfrm>
              <a:off x="6204446" y="905590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C9F0221-8D7A-4958-A13C-A23305CBF3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86446" y="9037903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7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98CAA5-38EC-48FD-8033-98E6CC38CE93}"/>
                  </a:ext>
                </a:extLst>
              </p:cNvPr>
              <p:cNvSpPr txBox="1"/>
              <p:nvPr/>
            </p:nvSpPr>
            <p:spPr>
              <a:xfrm>
                <a:off x="1153886" y="3026229"/>
                <a:ext cx="21314228" cy="741472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4800" b="1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4. Örneklem İstatistiğini Hesaplama</a:t>
                </a:r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sz="4400" dirty="0"/>
                  <a:t>Araştırmada N=25 öğrenciden veri toplandı ve elde edilen örneklem ortalaması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tr-TR" sz="4400" b="0" i="1" smtClean="0"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endParaRPr lang="tr-TR" sz="4400" b="0" dirty="0"/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Örneklem ortalaması için z istatistiği:</a:t>
                </a:r>
                <a:r>
                  <a:rPr kumimoji="0" lang="tr-TR" sz="44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    </a:t>
                </a:r>
                <a:r>
                  <a:rPr lang="tr-TR" sz="4400" dirty="0"/>
                  <a:t>z=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4400" dirty="0"/>
                  <a:t>-</a:t>
                </a:r>
                <a:r>
                  <a:rPr lang="el-G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tr-TR" sz="4400" dirty="0"/>
                  <a:t>)/SH </a:t>
                </a:r>
              </a:p>
              <a:p>
                <a:pPr lvl="1"/>
                <a:r>
                  <a:rPr lang="tr-TR" sz="4400" dirty="0"/>
                  <a:t>Z istatistiğini hesaplayabilmek için öncelikle standart hata hesaplanmalıdır.</a:t>
                </a:r>
              </a:p>
              <a:p>
                <a:pPr lvl="1"/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Merkezi limit teoreminde</a:t>
                </a:r>
                <a:r>
                  <a:rPr lang="tr-TR" sz="4400" dirty="0"/>
                  <a:t>n örneklem ortalamalarının standart hatası: </a:t>
                </a:r>
              </a:p>
              <a:p>
                <a:pPr marL="457200" lvl="1" indent="0">
                  <a:buNone/>
                </a:pPr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	SE=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4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 =</a:t>
                </a:r>
                <a:r>
                  <a:rPr kumimoji="0" lang="tr-TR" sz="44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4400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den>
                    </m:f>
                    <m:r>
                      <a:rPr lang="tr-TR" sz="4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kumimoji="0" lang="tr-TR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Interstate"/>
                </a:endParaRPr>
              </a:p>
              <a:p>
                <a:pPr marL="457200" lvl="1" indent="0">
                  <a:buNone/>
                </a:pPr>
                <a:r>
                  <a:rPr lang="tr-TR" sz="4400" dirty="0"/>
                  <a:t>z=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4400" dirty="0"/>
                  <a:t>-</a:t>
                </a:r>
                <a:r>
                  <a:rPr lang="el-G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tr-TR" sz="4400" dirty="0"/>
                  <a:t>)/SH =  (90-80)/4 =  2.5 olur</a:t>
                </a:r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Interstat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98CAA5-38EC-48FD-8033-98E6CC38C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86" y="3026229"/>
                <a:ext cx="21314228" cy="7414720"/>
              </a:xfrm>
              <a:prstGeom prst="rect">
                <a:avLst/>
              </a:prstGeom>
              <a:blipFill>
                <a:blip r:embed="rId2"/>
                <a:stretch>
                  <a:fillRect l="-1287" b="-1808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30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AF11D4-5E71-4FDD-8D47-68B0C9B01845}"/>
              </a:ext>
            </a:extLst>
          </p:cNvPr>
          <p:cNvSpPr txBox="1"/>
          <p:nvPr/>
        </p:nvSpPr>
        <p:spPr>
          <a:xfrm>
            <a:off x="1632857" y="2960914"/>
            <a:ext cx="21401314" cy="1017303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5. Karar verme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sz="4400" dirty="0"/>
              <a:t>İki olası sonuç vardır: </a:t>
            </a:r>
          </a:p>
          <a:p>
            <a:pPr marL="742950" marR="0" indent="-74295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AutoNum type="arabicPeriod"/>
              <a:tabLst/>
            </a:pPr>
            <a:r>
              <a:rPr lang="tr-TR" sz="4400" dirty="0"/>
              <a:t>Örneklem ortalamasına yönelik hesaplanan z değeri eğer kritik bölgedeyse H0 reddedilir.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tr-TR" sz="4400" dirty="0"/>
              <a:t>Alfa 0.05 anlamlılık düzeyi kullanıldığında sınır z değerleri -1.96 ve 1.96 olarak elde edilir. Eğer örneklemden elde edilen z </a:t>
            </a:r>
            <a:r>
              <a:rPr lang="tr-TR" sz="4400" dirty="0" err="1"/>
              <a:t>istatisitiği</a:t>
            </a:r>
            <a:r>
              <a:rPr lang="tr-TR" sz="4400" dirty="0"/>
              <a:t> 1.96’dan büyük veya -1.96’dan küçükse H0 reddedilir.</a:t>
            </a:r>
          </a:p>
          <a:p>
            <a:pPr marL="0" indent="-182879">
              <a:buNone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2. </a:t>
            </a:r>
            <a:r>
              <a:rPr lang="tr-TR" sz="4400" dirty="0"/>
              <a:t>Örneklem ortalamasına yönelik hesaplanan z değeri eğer kritik bölgede değilse H0 kabul edilir.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sz="4400" dirty="0"/>
              <a:t>Alfa 0.05 anlamlılık düzeyi kullanıldığında sınır z değerleri -1.96 ve 1.96 olarak elde edilir. Eğer örneklemden elde edilen </a:t>
            </a:r>
            <a:r>
              <a:rPr lang="en-US" sz="4400" dirty="0"/>
              <a:t>-1.96&lt;</a:t>
            </a:r>
            <a:r>
              <a:rPr lang="tr-TR" sz="4400" dirty="0"/>
              <a:t>z </a:t>
            </a:r>
            <a:r>
              <a:rPr lang="tr-TR" sz="4400" dirty="0" err="1"/>
              <a:t>istatisitiği</a:t>
            </a:r>
            <a:r>
              <a:rPr lang="tr-TR" sz="4400" dirty="0"/>
              <a:t> </a:t>
            </a:r>
            <a:r>
              <a:rPr lang="en-US" sz="4400" dirty="0"/>
              <a:t>&lt;</a:t>
            </a:r>
            <a:r>
              <a:rPr lang="tr-TR" sz="4400" dirty="0"/>
              <a:t>1.96</a:t>
            </a:r>
            <a:r>
              <a:rPr lang="en-US" sz="4400" dirty="0"/>
              <a:t> </a:t>
            </a:r>
            <a:r>
              <a:rPr lang="en-US" sz="4400" dirty="0" err="1"/>
              <a:t>aral</a:t>
            </a:r>
            <a:r>
              <a:rPr lang="tr-TR" sz="4400" dirty="0" err="1"/>
              <a:t>ığında</a:t>
            </a:r>
            <a:r>
              <a:rPr lang="tr-TR" sz="4400" dirty="0"/>
              <a:t> ise H0 kabul edilir.</a:t>
            </a:r>
          </a:p>
          <a:p>
            <a:pPr marL="0" indent="-182879">
              <a:buNone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28207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AF11D4-5E71-4FDD-8D47-68B0C9B01845}"/>
              </a:ext>
            </a:extLst>
          </p:cNvPr>
          <p:cNvSpPr txBox="1"/>
          <p:nvPr/>
        </p:nvSpPr>
        <p:spPr>
          <a:xfrm>
            <a:off x="1632857" y="5181599"/>
            <a:ext cx="21401314" cy="367690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-182879">
              <a:buNone/>
            </a:pPr>
            <a:r>
              <a:rPr kumimoji="0" lang="tr-TR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Karar: </a:t>
            </a:r>
          </a:p>
          <a:p>
            <a:pPr marL="0" indent="-182879">
              <a:buNone/>
            </a:pPr>
            <a:r>
              <a:rPr lang="tr-TR" sz="4400" dirty="0"/>
              <a:t>Deney sonrasında grubun test ortalaması 90 olarak elde edilmiştir. Bu puana karşılık gelen z değeri 2.5 olarak hesaplanmıştır. z=2.5 </a:t>
            </a:r>
            <a:r>
              <a:rPr lang="en-US" sz="4400" dirty="0"/>
              <a:t>&gt; 1.96 </a:t>
            </a:r>
            <a:r>
              <a:rPr lang="en-US" sz="4400" dirty="0" err="1"/>
              <a:t>ol</a:t>
            </a:r>
            <a:r>
              <a:rPr lang="tr-TR" sz="4400" dirty="0" err="1"/>
              <a:t>duğundan</a:t>
            </a:r>
            <a:r>
              <a:rPr lang="tr-TR" sz="4400" dirty="0"/>
              <a:t> z değeri </a:t>
            </a:r>
            <a:r>
              <a:rPr lang="tr-TR" sz="4400" dirty="0" err="1"/>
              <a:t>red</a:t>
            </a:r>
            <a:r>
              <a:rPr lang="tr-TR" sz="4400" dirty="0"/>
              <a:t> bölgesindedir. Dolayısıyla H0 reddedilir. 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14635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AB3A8-CD8A-4F50-A11F-64DC178E2504}"/>
              </a:ext>
            </a:extLst>
          </p:cNvPr>
          <p:cNvSpPr txBox="1"/>
          <p:nvPr/>
        </p:nvSpPr>
        <p:spPr>
          <a:xfrm>
            <a:off x="1632857" y="3091543"/>
            <a:ext cx="21336000" cy="871212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60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6. Sonuçların yorumlanması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sz="5400" u="sng" dirty="0"/>
              <a:t>İstatistiksel anlamlılık: </a:t>
            </a:r>
            <a:r>
              <a:rPr lang="tr-TR" sz="5400" dirty="0"/>
              <a:t>H0 hipotezi doğru olduğunda bir sonucun elde edilme olasılığı çok düşükse, bu sonuç istatistiksel olarak anlamlıdır. 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lang="tr-TR" sz="5400" dirty="0"/>
          </a:p>
          <a:p>
            <a:pPr lvl="2"/>
            <a:r>
              <a:rPr kumimoji="0" lang="tr-TR" sz="54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Raporlama:</a:t>
            </a:r>
            <a:r>
              <a:rPr lang="en-US" sz="5400" dirty="0"/>
              <a:t> </a:t>
            </a:r>
            <a:r>
              <a:rPr lang="tr-TR" sz="5400" dirty="0"/>
              <a:t>Beyine hafif düzeyde elektrik akımı verilmesinin bireylerin matematik performansları üzerinde anlamlı bir etkisi vardır</a:t>
            </a:r>
            <a:r>
              <a:rPr lang="en-US" sz="5400" dirty="0"/>
              <a:t> (z=2.5, p &lt; .05).</a:t>
            </a:r>
            <a:r>
              <a:rPr lang="tr-TR" sz="5400" dirty="0"/>
              <a:t> </a:t>
            </a:r>
          </a:p>
          <a:p>
            <a:pPr marL="914400" lvl="2" indent="0">
              <a:buNone/>
            </a:pPr>
            <a:endParaRPr kumimoji="0" lang="en-US" sz="4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111130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EAB3A8-CD8A-4F50-A11F-64DC178E2504}"/>
                  </a:ext>
                </a:extLst>
              </p:cNvPr>
              <p:cNvSpPr txBox="1"/>
              <p:nvPr/>
            </p:nvSpPr>
            <p:spPr>
              <a:xfrm>
                <a:off x="1632857" y="2217470"/>
                <a:ext cx="21336000" cy="11498530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4800" b="1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6. Sonuçların yorumlanması</a:t>
                </a:r>
              </a:p>
              <a:p>
                <a:pPr marL="0" indent="0">
                  <a:buNone/>
                </a:pPr>
                <a:r>
                  <a:rPr lang="tr-TR" sz="4400" u="sng" dirty="0"/>
                  <a:t>Pratik Anlamlılık / Etki büyüklüğü:</a:t>
                </a:r>
              </a:p>
              <a:p>
                <a:pPr marL="0" indent="0">
                  <a:buNone/>
                </a:pPr>
                <a:r>
                  <a:rPr lang="tr-TR" sz="4400" dirty="0"/>
                  <a:t>Hipotez testlerinde sonuca şu şekilde varılır</a:t>
                </a:r>
              </a:p>
              <a:p>
                <a:pPr marL="1840229" lvl="2" indent="-742950">
                  <a:buFont typeface="+mj-lt"/>
                  <a:buAutoNum type="arabicPeriod"/>
                </a:pPr>
                <a:r>
                  <a:rPr lang="tr-TR" sz="4400" dirty="0"/>
                  <a:t>Standart hata hesaplanır. Standart hata aslında bize evren ortalaması (</a:t>
                </a:r>
                <a:r>
                  <a:rPr lang="el-G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tr-T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ile örneklem ortalaması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tr-TR" sz="4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arasında kabul edilebilir farkın miktarını söyler.</a:t>
                </a:r>
              </a:p>
              <a:p>
                <a:pPr marL="1840229" lvl="2" indent="-742950">
                  <a:buFont typeface="+mj-lt"/>
                  <a:buAutoNum type="arabicPeriod"/>
                </a:pPr>
                <a:r>
                  <a:rPr lang="tr-T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Elde ettiğimiz farkın standart hatadan daha yüksek olduğunu göstermeye çalışırız. Yani elde edilen farkın hata ile açıklanamayacak kadar büyük olduğunu söyleriz. Dolayısıyla aslında bize sadece göreli bir karşılaştırma verir. </a:t>
                </a:r>
              </a:p>
              <a:p>
                <a:pPr marL="533400" lvl="1" indent="0">
                  <a:buNone/>
                </a:pPr>
                <a:endParaRPr lang="tr-TR" sz="4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33400" lvl="1" indent="0" algn="ctr">
                  <a:buNone/>
                </a:pPr>
                <a:r>
                  <a:rPr lang="tr-TR" sz="4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Hipotez testleri bize asıl farkın ne kadar olduğuna ilişkin bir bilgi vermez</a:t>
                </a:r>
              </a:p>
              <a:p>
                <a:pPr marL="1840229" lvl="2" indent="-742950">
                  <a:buFont typeface="+mj-lt"/>
                  <a:buAutoNum type="arabicPeriod"/>
                </a:pPr>
                <a:endParaRPr lang="en-US" sz="4400" dirty="0"/>
              </a:p>
              <a:p>
                <a:pPr lvl="2"/>
                <a:endParaRPr kumimoji="0" lang="en-US" sz="4400" b="0" i="0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EAB3A8-CD8A-4F50-A11F-64DC178E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7" y="2217470"/>
                <a:ext cx="21336000" cy="11498530"/>
              </a:xfrm>
              <a:prstGeom prst="rect">
                <a:avLst/>
              </a:prstGeom>
              <a:blipFill>
                <a:blip r:embed="rId2"/>
                <a:stretch>
                  <a:fillRect l="-1314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14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F32F4A-DF4E-47D9-91F0-5E09DCBA4BEA}"/>
              </a:ext>
            </a:extLst>
          </p:cNvPr>
          <p:cNvSpPr txBox="1"/>
          <p:nvPr/>
        </p:nvSpPr>
        <p:spPr>
          <a:xfrm>
            <a:off x="1132114" y="1896252"/>
            <a:ext cx="21945600" cy="13890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</a:t>
            </a:r>
            <a:endParaRPr kumimoji="0" lang="en-US" sz="5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A725A-E500-4E31-BD96-76A2F5164C72}"/>
                  </a:ext>
                </a:extLst>
              </p:cNvPr>
              <p:cNvSpPr txBox="1"/>
              <p:nvPr/>
            </p:nvSpPr>
            <p:spPr>
              <a:xfrm>
                <a:off x="1132114" y="3285348"/>
                <a:ext cx="10276115" cy="914698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4000" b="1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Birinci Durum</a:t>
                </a:r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Aynı çalışmayı 25 kişiyle yaptığımızı ve örneklem ortalamasını 81 olarak bulduğumuzu varsayalım</a:t>
                </a:r>
              </a:p>
              <a:p>
                <a:pPr marL="0" indent="0">
                  <a:buNone/>
                </a:pPr>
                <a:r>
                  <a:rPr lang="tr-TR" sz="4000" dirty="0"/>
                  <a:t>Bu durumda standart hatamız:</a:t>
                </a:r>
              </a:p>
              <a:p>
                <a:pPr marL="0" indent="0">
                  <a:buNone/>
                </a:pPr>
                <a:r>
                  <a:rPr lang="tr-TR" sz="4000" dirty="0"/>
                  <a:t>SE=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4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r>
                  <a:rPr lang="tr-TR" sz="40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000" i="1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40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den>
                    </m:f>
                    <m:r>
                      <a:rPr lang="tr-TR" sz="40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tr-TR" sz="4000" dirty="0"/>
                  <a:t>  olur</a:t>
                </a:r>
              </a:p>
              <a:p>
                <a:pPr marL="0" indent="0">
                  <a:buNone/>
                </a:pPr>
                <a:r>
                  <a:rPr lang="tr-TR" sz="4000" dirty="0"/>
                  <a:t>Z değerimiz</a:t>
                </a:r>
              </a:p>
              <a:p>
                <a:pPr marL="0" indent="0">
                  <a:buNone/>
                </a:pPr>
                <a:r>
                  <a:rPr lang="tr-TR" sz="4000" dirty="0"/>
                  <a:t>z 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4000" dirty="0"/>
                  <a:t>-</a:t>
                </a:r>
                <a:r>
                  <a:rPr lang="el-GR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tr-TR" sz="4000" dirty="0"/>
                  <a:t>)/SH =  (81-80)/4 =  0.25 olur.</a:t>
                </a:r>
              </a:p>
              <a:p>
                <a:pPr marL="0" indent="0">
                  <a:buNone/>
                </a:pPr>
                <a:r>
                  <a:rPr lang="tr-TR" sz="4000" dirty="0"/>
                  <a:t>Bu durumda z=0.25 kritik değer olan 1.96 dan küçük olduğundan H0 kabul edilir</a:t>
                </a:r>
              </a:p>
              <a:p>
                <a:pPr marL="0" indent="0">
                  <a:buNone/>
                </a:pPr>
                <a:r>
                  <a:rPr lang="tr-TR" sz="4000" dirty="0"/>
                  <a:t>Deneyin bir etkisi olmamıştır.</a:t>
                </a:r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A725A-E500-4E31-BD96-76A2F5164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4" y="3285348"/>
                <a:ext cx="10276115" cy="9146989"/>
              </a:xfrm>
              <a:prstGeom prst="rect">
                <a:avLst/>
              </a:prstGeom>
              <a:blipFill>
                <a:blip r:embed="rId2"/>
                <a:stretch>
                  <a:fillRect l="-2136" r="-1543" b="-1000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69ADF-AE77-4C2B-8B33-57518A30FB34}"/>
                  </a:ext>
                </a:extLst>
              </p:cNvPr>
              <p:cNvSpPr txBox="1"/>
              <p:nvPr/>
            </p:nvSpPr>
            <p:spPr>
              <a:xfrm>
                <a:off x="12104914" y="3285348"/>
                <a:ext cx="10276115" cy="982409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sz="4000" b="1" i="1" dirty="0"/>
                  <a:t>İkinci</a:t>
                </a:r>
                <a:r>
                  <a:rPr kumimoji="0" lang="tr-TR" sz="4000" b="1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 Durum</a:t>
                </a:r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Aynı çalışmayı 2000 kişiyle yaptığımızı ve örneklem ortalamasını 81 olarak bulduğumuzu varsayalım</a:t>
                </a:r>
              </a:p>
              <a:p>
                <a:pPr marL="0" indent="0">
                  <a:buNone/>
                </a:pPr>
                <a:r>
                  <a:rPr lang="tr-TR" sz="4000" dirty="0"/>
                  <a:t>Bu durumda standart hatamız:</a:t>
                </a:r>
              </a:p>
              <a:p>
                <a:pPr marL="0" indent="0">
                  <a:buNone/>
                </a:pPr>
                <a:r>
                  <a:rPr lang="tr-TR" sz="4000" dirty="0"/>
                  <a:t>SE=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4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r>
                  <a:rPr lang="tr-TR" sz="40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000" i="1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4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tr-TR" sz="40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</m:rad>
                      </m:den>
                    </m:f>
                    <m:r>
                      <a:rPr lang="tr-TR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sz="4000" b="0" i="1" smtClean="0">
                        <a:latin typeface="Cambria Math" panose="02040503050406030204" pitchFamily="18" charset="0"/>
                      </a:rPr>
                      <m:t>0.45</m:t>
                    </m:r>
                  </m:oMath>
                </a14:m>
                <a:r>
                  <a:rPr lang="tr-TR" sz="4000" dirty="0"/>
                  <a:t>  olur</a:t>
                </a:r>
              </a:p>
              <a:p>
                <a:pPr marL="0" indent="0">
                  <a:buNone/>
                </a:pPr>
                <a:r>
                  <a:rPr lang="tr-TR" sz="4000" dirty="0"/>
                  <a:t>Z değerimiz</a:t>
                </a:r>
              </a:p>
              <a:p>
                <a:pPr marL="0" indent="0">
                  <a:buNone/>
                </a:pPr>
                <a:r>
                  <a:rPr lang="tr-TR" sz="4000" dirty="0"/>
                  <a:t>z 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4000" dirty="0"/>
                  <a:t>-</a:t>
                </a:r>
                <a:r>
                  <a:rPr lang="el-GR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tr-TR" sz="4000" dirty="0"/>
                  <a:t>)/SH =  (81-80)/0.45 =  2.2 olur.</a:t>
                </a:r>
              </a:p>
              <a:p>
                <a:pPr marL="0" indent="0">
                  <a:buNone/>
                </a:pPr>
                <a:r>
                  <a:rPr lang="tr-TR" sz="4000" dirty="0"/>
                  <a:t>Bu durumda z=2.2 kritik değer olan 1.96 dan büyük olduğundan H0 reddedilir</a:t>
                </a:r>
              </a:p>
              <a:p>
                <a:pPr marL="0" indent="0">
                  <a:buNone/>
                </a:pPr>
                <a:r>
                  <a:rPr lang="tr-TR" sz="4000" dirty="0"/>
                  <a:t>Deneyin anlamlı bir etkisi olmuştur.</a:t>
                </a:r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0369ADF-AE77-4C2B-8B33-57518A30F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14" y="3285348"/>
                <a:ext cx="10276115" cy="9824098"/>
              </a:xfrm>
              <a:prstGeom prst="rect">
                <a:avLst/>
              </a:prstGeom>
              <a:blipFill>
                <a:blip r:embed="rId3"/>
                <a:stretch>
                  <a:fillRect l="-2136" b="-86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4A0447-EA61-4A30-9182-736D37C8519F}"/>
              </a:ext>
            </a:extLst>
          </p:cNvPr>
          <p:cNvSpPr txBox="1"/>
          <p:nvPr/>
        </p:nvSpPr>
        <p:spPr>
          <a:xfrm>
            <a:off x="1349829" y="2743200"/>
            <a:ext cx="21248914" cy="999863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İstatistiksel anlamlılık bize </a:t>
            </a:r>
            <a:r>
              <a:rPr lang="tr-TR" dirty="0"/>
              <a:t>yalnızca H0 doğru olduğunda elde </a:t>
            </a: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ettiğimiz sonucun ortaya çıkmasının olasılığının çok düşük olduğunu söyler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lang="tr-TR" dirty="0"/>
              <a:t>Farkın pratikte anlamlılığı hakkında bir bilgi vermez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İstatistiksel olarak anlamlı olan sonuçlar her zaman pratikte anlamlı olmayabilir.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lang="tr-TR" dirty="0"/>
              <a:t>Bu nedenle hipotez testleri yapıldığında her zaman etki büyüklüğü de raporlanmalıdır. 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Et</a:t>
            </a:r>
            <a:r>
              <a:rPr lang="tr-TR" dirty="0"/>
              <a:t>ki büyüklüğü bize farkın pratik anlamlılığına ilişkin bilgi veren ölçümlerdir.</a:t>
            </a:r>
          </a:p>
        </p:txBody>
      </p:sp>
    </p:spTree>
    <p:extLst>
      <p:ext uri="{BB962C8B-B14F-4D97-AF65-F5344CB8AC3E}">
        <p14:creationId xmlns:p14="http://schemas.microsoft.com/office/powerpoint/2010/main" val="178451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99B5C1-C4E3-4D3F-8F21-F0CEDBCCD468}"/>
                  </a:ext>
                </a:extLst>
              </p:cNvPr>
              <p:cNvSpPr/>
              <p:nvPr/>
            </p:nvSpPr>
            <p:spPr>
              <a:xfrm>
                <a:off x="1088571" y="2483573"/>
                <a:ext cx="22206858" cy="4958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4800" i="1" u="sng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Cohen d </a:t>
                </a:r>
                <a:endParaRPr lang="en-US" sz="4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tr-TR" sz="4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Yaygın olarak kullanılan bir etki büyüklüğü ölçümüdür</a:t>
                </a: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tr-TR" sz="4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Hesaplaması ve yorumlaması kolaydır</a:t>
                </a:r>
              </a:p>
              <a:p>
                <a:pPr algn="just">
                  <a:lnSpc>
                    <a:spcPct val="107000"/>
                  </a:lnSpc>
                  <a:spcBef>
                    <a:spcPts val="0"/>
                  </a:spcBef>
                </a:pPr>
                <a:endParaRPr lang="tr-TR" sz="48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4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tr-TR" sz="4400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Ortalamalar</m:t>
                          </m:r>
                          <m:r>
                            <a:rPr lang="tr-TR" sz="4400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r-TR" sz="4400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aras</m:t>
                          </m:r>
                          <m:r>
                            <a:rPr lang="tr-TR" sz="4400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𝚤</m:t>
                          </m:r>
                          <m:r>
                            <a:rPr lang="tr-TR" sz="4400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tr-TR" sz="4400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fark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standa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𝑟𝑡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tr-TR" sz="4400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𝑠𝑎𝑝𝑚𝑎</m:t>
                          </m:r>
                        </m:den>
                      </m:f>
                      <m:r>
                        <a:rPr lang="en-US" sz="44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tr-TR" sz="4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𝑑𝑒𝑛𝑒𝑦𝑠𝑜𝑛𝑟𝑎𝑠𝚤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 sz="4400" b="0" i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deneyonces</m:t>
                              </m:r>
                              <m:r>
                                <a:rPr lang="tr-TR" sz="44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44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99B5C1-C4E3-4D3F-8F21-F0CEDBCCD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571" y="2483573"/>
                <a:ext cx="22206858" cy="4958280"/>
              </a:xfrm>
              <a:prstGeom prst="rect">
                <a:avLst/>
              </a:prstGeom>
              <a:blipFill>
                <a:blip r:embed="rId3"/>
                <a:stretch>
                  <a:fillRect l="-1263" t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283897-0453-4D26-8781-74BE583B7138}"/>
                  </a:ext>
                </a:extLst>
              </p:cNvPr>
              <p:cNvSpPr txBox="1"/>
              <p:nvPr/>
            </p:nvSpPr>
            <p:spPr>
              <a:xfrm>
                <a:off x="1284514" y="7621716"/>
                <a:ext cx="20530457" cy="596047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Z testi için etki büyüklüğü hesaplanması:</a:t>
                </a:r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sz="4400" dirty="0"/>
                  <a:t>Deney sonrası evrenin ortalamasını bilmiyoruz. Bu nedenle evren ortalamasının bir kestirimi olarak örneklem ortalamasını kullanıyoruz.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tr-TR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tr-TR" b="0" i="0" smtClean="0">
                          <a:latin typeface="Cambria Math" panose="02040503050406030204" pitchFamily="18" charset="0"/>
                        </a:rPr>
                        <m:t>estirilen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latin typeface="Cambria Math" panose="02040503050406030204" pitchFamily="18" charset="0"/>
                                </a:rPr>
                                <m:t>deneysonras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𝚤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 b="0" i="0" smtClean="0">
                                  <a:latin typeface="Cambria Math" panose="02040503050406030204" pitchFamily="18" charset="0"/>
                                </a:rPr>
                                <m:t>deneyoncesi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283897-0453-4D26-8781-74BE583B7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514" y="7621716"/>
                <a:ext cx="20530457" cy="5960476"/>
              </a:xfrm>
              <a:prstGeom prst="rect">
                <a:avLst/>
              </a:prstGeom>
              <a:blipFill>
                <a:blip r:embed="rId4"/>
                <a:stretch>
                  <a:fillRect l="-1217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FE6C3-0805-4BE4-8DE0-24416BD13C34}"/>
                  </a:ext>
                </a:extLst>
              </p:cNvPr>
              <p:cNvSpPr txBox="1"/>
              <p:nvPr/>
            </p:nvSpPr>
            <p:spPr>
              <a:xfrm>
                <a:off x="1415143" y="2656114"/>
                <a:ext cx="21205371" cy="4374465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457200" marR="0" indent="-45720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</a:pPr>
                <a:r>
                  <a:rPr kumimoji="0" lang="tr-TR" sz="5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Bizim orijinal örneğimiz için hesaplanan etki büyüklüğü: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90−80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dirty="0"/>
              </a:p>
              <a:p>
                <a:pPr marL="457200" marR="0" indent="-45720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</a:pPr>
                <a:endParaRPr kumimoji="0" lang="en-US" sz="5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FE6C3-0805-4BE4-8DE0-24416BD1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43" y="2656114"/>
                <a:ext cx="21205371" cy="4374465"/>
              </a:xfrm>
              <a:prstGeom prst="rect">
                <a:avLst/>
              </a:prstGeom>
              <a:blipFill>
                <a:blip r:embed="rId2"/>
                <a:stretch>
                  <a:fillRect l="-1466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3A7CDA-DA4C-402A-B651-6C01E8AD2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599229"/>
              </p:ext>
            </p:extLst>
          </p:nvPr>
        </p:nvGraphicFramePr>
        <p:xfrm>
          <a:off x="5667828" y="6489319"/>
          <a:ext cx="12700000" cy="43744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0000">
                  <a:extLst>
                    <a:ext uri="{9D8B030D-6E8A-4147-A177-3AD203B41FA5}">
                      <a16:colId xmlns:a16="http://schemas.microsoft.com/office/drawing/2014/main" val="2936472173"/>
                    </a:ext>
                  </a:extLst>
                </a:gridCol>
                <a:gridCol w="6350000">
                  <a:extLst>
                    <a:ext uri="{9D8B030D-6E8A-4147-A177-3AD203B41FA5}">
                      <a16:colId xmlns:a16="http://schemas.microsoft.com/office/drawing/2014/main" val="3142757247"/>
                    </a:ext>
                  </a:extLst>
                </a:gridCol>
              </a:tblGrid>
              <a:tr h="1093616">
                <a:tc gridSpan="2">
                  <a:txBody>
                    <a:bodyPr/>
                    <a:lstStyle/>
                    <a:p>
                      <a:pPr algn="ctr"/>
                      <a:r>
                        <a:rPr lang="tr-TR" dirty="0"/>
                        <a:t>Etki büyüklüğünün yorumlanması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548060"/>
                  </a:ext>
                </a:extLst>
              </a:tr>
              <a:tr h="1093616">
                <a:tc>
                  <a:txBody>
                    <a:bodyPr/>
                    <a:lstStyle/>
                    <a:p>
                      <a:r>
                        <a:rPr lang="tr-TR" dirty="0"/>
                        <a:t>d= 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Küçük etki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409403"/>
                  </a:ext>
                </a:extLst>
              </a:tr>
              <a:tr h="1093616">
                <a:tc>
                  <a:txBody>
                    <a:bodyPr/>
                    <a:lstStyle/>
                    <a:p>
                      <a:r>
                        <a:rPr lang="tr-TR" dirty="0"/>
                        <a:t>d=0.5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Orta etki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837252"/>
                  </a:ext>
                </a:extLst>
              </a:tr>
              <a:tr h="1093616">
                <a:tc>
                  <a:txBody>
                    <a:bodyPr/>
                    <a:lstStyle/>
                    <a:p>
                      <a:r>
                        <a:rPr lang="tr-TR" dirty="0"/>
                        <a:t>d=0.8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Büyük etki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686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5535E9-89DF-4CBC-939C-C4E7F7D6DAB5}"/>
              </a:ext>
            </a:extLst>
          </p:cNvPr>
          <p:cNvSpPr txBox="1"/>
          <p:nvPr/>
        </p:nvSpPr>
        <p:spPr>
          <a:xfrm>
            <a:off x="1175657" y="11604171"/>
            <a:ext cx="21205371" cy="13890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Dikkat ederseniz etki büyüklüğü örneklem büyüklüğünden bağımsızdır.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249341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7C8803-B7AD-4D57-8B32-C526F0D23028}"/>
                  </a:ext>
                </a:extLst>
              </p:cNvPr>
              <p:cNvSpPr txBox="1"/>
              <p:nvPr/>
            </p:nvSpPr>
            <p:spPr>
              <a:xfrm>
                <a:off x="1560617" y="1912635"/>
                <a:ext cx="21342926" cy="12760286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sz="4800" b="1" dirty="0"/>
                  <a:t>Son dersimizde neler yaptık</a:t>
                </a:r>
              </a:p>
              <a:p>
                <a:pPr marL="0" indent="0">
                  <a:buNone/>
                </a:pPr>
                <a:r>
                  <a:rPr kumimoji="0" lang="tr-TR" sz="4000" b="1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Örneklem ortalamalarının dağılımı</a:t>
                </a:r>
              </a:p>
              <a:p>
                <a:pPr lvl="2"/>
                <a:r>
                  <a:rPr lang="tr-TR" sz="4000" dirty="0"/>
                  <a:t>Belirli bir örneklem büyüklüğünde (N), seçilebilecek tüm olası örneklemlerden elde edilen ortalamaların dağılımı.</a:t>
                </a:r>
              </a:p>
              <a:p>
                <a:pPr marL="350521" lvl="1" indent="0">
                  <a:buNone/>
                </a:pPr>
                <a:r>
                  <a:rPr lang="tr-TR" sz="4000" b="1" i="1" dirty="0"/>
                  <a:t>Örnekleme Hatası</a:t>
                </a:r>
                <a:endParaRPr lang="tr-TR" sz="4000" i="1" dirty="0"/>
              </a:p>
              <a:p>
                <a:pPr marL="1485900" lvl="2" indent="-571500"/>
                <a:r>
                  <a:rPr lang="tr-TR" sz="4000" dirty="0"/>
                  <a:t>Örneklem istatistiği ile evrendeki karşılığı olan parametre arasındaki farka </a:t>
                </a:r>
                <a:r>
                  <a:rPr lang="tr-TR" sz="4000" i="1" dirty="0"/>
                  <a:t>örnekleme hatası </a:t>
                </a:r>
                <a:r>
                  <a:rPr lang="tr-TR" sz="4000" dirty="0"/>
                  <a:t>denir</a:t>
                </a:r>
              </a:p>
              <a:p>
                <a:pPr marL="0" indent="0">
                  <a:buNone/>
                </a:pPr>
                <a:r>
                  <a:rPr lang="tr-TR" sz="4000" b="1" dirty="0"/>
                  <a:t>Merkezi Limit Teoremi</a:t>
                </a:r>
                <a:endParaRPr lang="en-US" sz="4000" dirty="0"/>
              </a:p>
              <a:p>
                <a:pPr lvl="1"/>
                <a:r>
                  <a:rPr lang="tr-TR" sz="4000" dirty="0"/>
                  <a:t>Ölçülen özellik evrende normal dağıldığında veya örneklem yeterince büyük olduğunda (N&gt;=30) Merkezi limit teoremine göre örneklem ortalamalarının dağılımı normal dağılıma yaklaşır. </a:t>
                </a:r>
              </a:p>
              <a:p>
                <a:pPr lvl="1"/>
                <a:r>
                  <a:rPr lang="tr-TR" sz="4000" dirty="0"/>
                  <a:t>Bu dağılımın ortalaması evren ortalamasının beklenen değeridir</a:t>
                </a:r>
              </a:p>
              <a:p>
                <a:pPr lvl="1"/>
                <a:r>
                  <a:rPr lang="tr-TR" sz="4000" dirty="0"/>
                  <a:t>Bu dağılımın standart sapması (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40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4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r>
                  <a:rPr lang="tr-TR" sz="4000" dirty="0"/>
                  <a:t>) standart hatadır.</a:t>
                </a:r>
              </a:p>
              <a:p>
                <a:pPr lvl="1"/>
                <a:endParaRPr kumimoji="0" lang="tr-TR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  <a:p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7C8803-B7AD-4D57-8B32-C526F0D23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617" y="1912635"/>
                <a:ext cx="21342926" cy="12760286"/>
              </a:xfrm>
              <a:prstGeom prst="rect">
                <a:avLst/>
              </a:prstGeom>
              <a:blipFill>
                <a:blip r:embed="rId2"/>
                <a:stretch>
                  <a:fillRect l="-128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4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A615B-D09E-43A1-BFC3-9DAC6CF5B6EC}"/>
              </a:ext>
            </a:extLst>
          </p:cNvPr>
          <p:cNvSpPr txBox="1"/>
          <p:nvPr/>
        </p:nvSpPr>
        <p:spPr>
          <a:xfrm>
            <a:off x="1480457" y="2590800"/>
            <a:ext cx="21706114" cy="1144518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(TEK)</a:t>
            </a:r>
            <a:r>
              <a:rPr kumimoji="0" lang="en-US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</a:t>
            </a: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YÖNLÜ HİPOTEZ TESTLERİ</a:t>
            </a:r>
          </a:p>
          <a:p>
            <a:r>
              <a:rPr lang="en-US" sz="5400" dirty="0" err="1"/>
              <a:t>Yönlü</a:t>
            </a:r>
            <a:r>
              <a:rPr lang="en-US" sz="5400" dirty="0"/>
              <a:t> </a:t>
            </a:r>
            <a:r>
              <a:rPr lang="en-US" sz="5400" dirty="0" err="1"/>
              <a:t>hipotez</a:t>
            </a:r>
            <a:r>
              <a:rPr lang="en-US" sz="5400" dirty="0"/>
              <a:t> </a:t>
            </a:r>
            <a:r>
              <a:rPr lang="en-US" sz="5400" dirty="0" err="1"/>
              <a:t>testinde</a:t>
            </a:r>
            <a:r>
              <a:rPr lang="en-US" sz="5400" dirty="0"/>
              <a:t> (</a:t>
            </a:r>
            <a:r>
              <a:rPr lang="en-US" sz="5400" dirty="0" err="1"/>
              <a:t>tek</a:t>
            </a:r>
            <a:r>
              <a:rPr lang="en-US" sz="5400" dirty="0"/>
              <a:t> </a:t>
            </a:r>
            <a:r>
              <a:rPr lang="en-US" sz="5400" dirty="0" err="1"/>
              <a:t>yönlü</a:t>
            </a:r>
            <a:r>
              <a:rPr lang="en-US" sz="5400" dirty="0"/>
              <a:t> test) </a:t>
            </a:r>
            <a:r>
              <a:rPr lang="en-US" sz="5400" dirty="0" err="1"/>
              <a:t>istatistiksel</a:t>
            </a:r>
            <a:r>
              <a:rPr lang="en-US" sz="5400" dirty="0"/>
              <a:t> </a:t>
            </a:r>
            <a:r>
              <a:rPr lang="en-US" sz="5400" dirty="0" err="1"/>
              <a:t>hipotezler</a:t>
            </a:r>
            <a:r>
              <a:rPr lang="en-US" sz="5400" dirty="0"/>
              <a:t> (H0 </a:t>
            </a:r>
            <a:r>
              <a:rPr lang="en-US" sz="5400" dirty="0" err="1"/>
              <a:t>ve</a:t>
            </a:r>
            <a:r>
              <a:rPr lang="en-US" sz="5400" dirty="0"/>
              <a:t> H1) </a:t>
            </a:r>
            <a:r>
              <a:rPr lang="en-US" sz="5400" dirty="0" err="1"/>
              <a:t>evren</a:t>
            </a:r>
            <a:r>
              <a:rPr lang="en-US" sz="5400" dirty="0"/>
              <a:t> </a:t>
            </a:r>
            <a:r>
              <a:rPr lang="en-US" sz="5400" dirty="0" err="1"/>
              <a:t>ortalamasının</a:t>
            </a:r>
            <a:r>
              <a:rPr lang="en-US" sz="5400" dirty="0"/>
              <a:t> </a:t>
            </a:r>
            <a:r>
              <a:rPr lang="en-US" sz="5400" dirty="0" err="1"/>
              <a:t>arttığını</a:t>
            </a:r>
            <a:r>
              <a:rPr lang="en-US" sz="5400" dirty="0"/>
              <a:t> </a:t>
            </a:r>
            <a:r>
              <a:rPr lang="en-US" sz="5400" dirty="0" err="1"/>
              <a:t>veya</a:t>
            </a:r>
            <a:r>
              <a:rPr lang="en-US" sz="5400" dirty="0"/>
              <a:t> </a:t>
            </a:r>
            <a:r>
              <a:rPr lang="en-US" sz="5400" dirty="0" err="1"/>
              <a:t>azaldığını</a:t>
            </a:r>
            <a:r>
              <a:rPr lang="en-US" sz="5400" dirty="0"/>
              <a:t> </a:t>
            </a:r>
            <a:r>
              <a:rPr lang="en-US" sz="5400" dirty="0" err="1"/>
              <a:t>belirtir</a:t>
            </a:r>
            <a:r>
              <a:rPr lang="en-US" sz="5400" dirty="0"/>
              <a:t>. </a:t>
            </a:r>
            <a:r>
              <a:rPr lang="en-US" sz="5400" dirty="0" err="1"/>
              <a:t>Yani</a:t>
            </a:r>
            <a:r>
              <a:rPr lang="en-US" sz="5400" dirty="0"/>
              <a:t>, </a:t>
            </a:r>
            <a:r>
              <a:rPr lang="en-US" sz="5400" dirty="0" err="1"/>
              <a:t>hipotezler</a:t>
            </a:r>
            <a:r>
              <a:rPr lang="en-US" sz="5400" dirty="0"/>
              <a:t> </a:t>
            </a:r>
            <a:r>
              <a:rPr lang="en-US" sz="5400" dirty="0" err="1"/>
              <a:t>uygulamanın</a:t>
            </a:r>
            <a:r>
              <a:rPr lang="en-US" sz="5400" dirty="0"/>
              <a:t> </a:t>
            </a:r>
            <a:r>
              <a:rPr lang="en-US" sz="5400" dirty="0" err="1"/>
              <a:t>etkisinin</a:t>
            </a:r>
            <a:r>
              <a:rPr lang="en-US" sz="5400" dirty="0"/>
              <a:t> </a:t>
            </a:r>
            <a:r>
              <a:rPr lang="en-US" sz="5400" dirty="0" err="1"/>
              <a:t>yönünü</a:t>
            </a:r>
            <a:r>
              <a:rPr lang="en-US" sz="5400" dirty="0"/>
              <a:t> </a:t>
            </a:r>
            <a:r>
              <a:rPr lang="en-US" sz="5400" dirty="0" err="1"/>
              <a:t>belirtir</a:t>
            </a:r>
            <a:r>
              <a:rPr lang="en-US" sz="5400" dirty="0"/>
              <a:t>. </a:t>
            </a:r>
          </a:p>
          <a:p>
            <a:r>
              <a:rPr lang="tr-TR" sz="5400" dirty="0"/>
              <a:t>Bazen bir deneye başlarken deneyin etkisine ilişkin bir öngörümüz olur.   </a:t>
            </a:r>
          </a:p>
          <a:p>
            <a:pPr marL="2286000" lvl="5" indent="0">
              <a:buNone/>
            </a:pPr>
            <a:r>
              <a:rPr lang="tr-TR" sz="5400" dirty="0"/>
              <a:t>Örneğin</a:t>
            </a:r>
            <a:r>
              <a:rPr lang="en-US" sz="5400" dirty="0"/>
              <a:t>  </a:t>
            </a:r>
            <a:endParaRPr lang="en-US" sz="4800" dirty="0"/>
          </a:p>
          <a:p>
            <a:pPr lvl="7"/>
            <a:r>
              <a:rPr lang="tr-TR" sz="5400" dirty="0"/>
              <a:t>Performansın artması</a:t>
            </a:r>
            <a:endParaRPr lang="en-US" sz="4800" dirty="0"/>
          </a:p>
          <a:p>
            <a:pPr lvl="7"/>
            <a:r>
              <a:rPr lang="tr-TR" sz="5400" dirty="0"/>
              <a:t>Şiddet eğilimli davranışların azalması</a:t>
            </a:r>
            <a:r>
              <a:rPr lang="en-US" sz="5400" dirty="0"/>
              <a:t> </a:t>
            </a:r>
            <a:endParaRPr lang="en-US" sz="4800" dirty="0"/>
          </a:p>
          <a:p>
            <a:r>
              <a:rPr lang="tr-TR" sz="5400" dirty="0"/>
              <a:t>Hipotezlerimizi de öngörümüze göre kurabiliriz. </a:t>
            </a:r>
            <a:endParaRPr lang="en-US" sz="4800" dirty="0"/>
          </a:p>
          <a:p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13863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24C2CD-2DF0-420E-9089-002072BB09E1}"/>
              </a:ext>
            </a:extLst>
          </p:cNvPr>
          <p:cNvSpPr txBox="1"/>
          <p:nvPr/>
        </p:nvSpPr>
        <p:spPr>
          <a:xfrm>
            <a:off x="1567543" y="1841244"/>
            <a:ext cx="21248914" cy="501675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Bir önceki örneğimiz üzerinden gidersek eğer, deneyimizin sonucunda öğrencilerin matematik performanslarının artmasını bekleyebiliriz. 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Bu durumda araştırma sorumuz:</a:t>
            </a:r>
          </a:p>
          <a:p>
            <a:pPr marL="533400" lvl="1" indent="0">
              <a:buNone/>
            </a:pPr>
            <a:r>
              <a:rPr kumimoji="0" lang="tr-TR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Beyne uygulanan hafif elektrik akımı öğrencilerin matematik performanslarını 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artırır</a:t>
            </a:r>
            <a:r>
              <a:rPr kumimoji="0" lang="tr-TR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mı?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07DC88-7267-4889-8942-62F5CC722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63031"/>
              </p:ext>
            </p:extLst>
          </p:nvPr>
        </p:nvGraphicFramePr>
        <p:xfrm>
          <a:off x="1023258" y="7719424"/>
          <a:ext cx="21793200" cy="501675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31771">
                  <a:extLst>
                    <a:ext uri="{9D8B030D-6E8A-4147-A177-3AD203B41FA5}">
                      <a16:colId xmlns:a16="http://schemas.microsoft.com/office/drawing/2014/main" val="1685564111"/>
                    </a:ext>
                  </a:extLst>
                </a:gridCol>
                <a:gridCol w="17961429">
                  <a:extLst>
                    <a:ext uri="{9D8B030D-6E8A-4147-A177-3AD203B41FA5}">
                      <a16:colId xmlns:a16="http://schemas.microsoft.com/office/drawing/2014/main" val="2611472817"/>
                    </a:ext>
                  </a:extLst>
                </a:gridCol>
              </a:tblGrid>
              <a:tr h="25083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4400" u="sng" dirty="0">
                          <a:effectLst/>
                        </a:rPr>
                        <a:t>Sıfır hipotezi</a:t>
                      </a:r>
                      <a:r>
                        <a:rPr lang="en-US" sz="4400" u="sng" dirty="0">
                          <a:effectLst/>
                        </a:rPr>
                        <a:t>:</a:t>
                      </a:r>
                      <a:r>
                        <a:rPr lang="en-US" sz="4400" dirty="0">
                          <a:effectLst/>
                        </a:rPr>
                        <a:t> </a:t>
                      </a:r>
                      <a:endParaRPr lang="en-US" sz="4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effectLst/>
                        </a:rPr>
                        <a:t> 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effectLst/>
                        </a:rPr>
                        <a:t>H</a:t>
                      </a:r>
                      <a:r>
                        <a:rPr lang="en-US" sz="5400" baseline="-25000" dirty="0">
                          <a:effectLst/>
                        </a:rPr>
                        <a:t>0</a:t>
                      </a:r>
                      <a:r>
                        <a:rPr lang="en-US" sz="5400" dirty="0">
                          <a:effectLst/>
                        </a:rPr>
                        <a:t>: μ</a:t>
                      </a:r>
                      <a:r>
                        <a:rPr lang="tr-TR" sz="5400" baseline="-25000" dirty="0">
                          <a:effectLst/>
                        </a:rPr>
                        <a:t>deney sonrası</a:t>
                      </a:r>
                      <a:r>
                        <a:rPr lang="en-US" sz="5400" baseline="-25000" dirty="0">
                          <a:effectLst/>
                        </a:rPr>
                        <a:t>  </a:t>
                      </a:r>
                      <a:r>
                        <a:rPr lang="en-US" sz="5400" dirty="0">
                          <a:effectLst/>
                        </a:rPr>
                        <a:t>&lt;=</a:t>
                      </a:r>
                      <a:r>
                        <a:rPr lang="en-US" sz="5400" baseline="-25000" dirty="0">
                          <a:effectLst/>
                        </a:rPr>
                        <a:t> </a:t>
                      </a:r>
                      <a:r>
                        <a:rPr lang="en-US" sz="5400" dirty="0">
                          <a:effectLst/>
                        </a:rPr>
                        <a:t>80  </a:t>
                      </a:r>
                      <a:endParaRPr lang="en-US" sz="4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effectLst/>
                        </a:rPr>
                        <a:t>H</a:t>
                      </a:r>
                      <a:r>
                        <a:rPr lang="en-US" sz="5400" baseline="-25000" dirty="0">
                          <a:effectLst/>
                        </a:rPr>
                        <a:t>0</a:t>
                      </a:r>
                      <a:r>
                        <a:rPr lang="en-US" sz="5400" dirty="0">
                          <a:effectLst/>
                        </a:rPr>
                        <a:t>:  </a:t>
                      </a:r>
                      <a:r>
                        <a:rPr lang="tr-TR" sz="5400" dirty="0">
                          <a:effectLst/>
                        </a:rPr>
                        <a:t>Elektrik akımı öğrencilerin performanslarını iyileştirmez</a:t>
                      </a:r>
                      <a:endParaRPr lang="en-US" sz="4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145227"/>
                  </a:ext>
                </a:extLst>
              </a:tr>
              <a:tr h="25083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u="sng" dirty="0">
                          <a:effectLst/>
                        </a:rPr>
                        <a:t>Alter</a:t>
                      </a:r>
                      <a:r>
                        <a:rPr lang="tr-TR" sz="4400" u="sng" dirty="0" err="1">
                          <a:effectLst/>
                        </a:rPr>
                        <a:t>natif</a:t>
                      </a:r>
                      <a:r>
                        <a:rPr lang="en-US" sz="4400" u="sng" dirty="0">
                          <a:effectLst/>
                        </a:rPr>
                        <a:t> h</a:t>
                      </a:r>
                      <a:r>
                        <a:rPr lang="tr-TR" sz="4400" u="sng" dirty="0">
                          <a:effectLst/>
                        </a:rPr>
                        <a:t>ipotez</a:t>
                      </a:r>
                      <a:r>
                        <a:rPr lang="en-US" sz="4400" u="sng" dirty="0">
                          <a:effectLst/>
                        </a:rPr>
                        <a:t>: </a:t>
                      </a:r>
                      <a:endParaRPr lang="en-US" sz="40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dirty="0">
                          <a:effectLst/>
                        </a:rPr>
                        <a:t> </a:t>
                      </a:r>
                      <a:endParaRPr lang="en-US" sz="4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effectLst/>
                        </a:rPr>
                        <a:t>H</a:t>
                      </a:r>
                      <a:r>
                        <a:rPr lang="en-US" sz="5400" baseline="-25000" dirty="0">
                          <a:effectLst/>
                        </a:rPr>
                        <a:t>1</a:t>
                      </a:r>
                      <a:r>
                        <a:rPr lang="en-US" sz="5400" dirty="0">
                          <a:effectLst/>
                        </a:rPr>
                        <a:t>: μ</a:t>
                      </a:r>
                      <a:r>
                        <a:rPr lang="tr-TR" sz="5400" baseline="-25000" dirty="0">
                          <a:effectLst/>
                        </a:rPr>
                        <a:t>deney sonrası</a:t>
                      </a:r>
                      <a:r>
                        <a:rPr lang="en-US" sz="5400" baseline="-25000" dirty="0">
                          <a:effectLst/>
                        </a:rPr>
                        <a:t> </a:t>
                      </a:r>
                      <a:r>
                        <a:rPr lang="en-US" sz="5400" dirty="0">
                          <a:effectLst/>
                        </a:rPr>
                        <a:t>&gt;</a:t>
                      </a:r>
                      <a:r>
                        <a:rPr lang="en-US" sz="5400" baseline="-25000" dirty="0">
                          <a:effectLst/>
                        </a:rPr>
                        <a:t> </a:t>
                      </a:r>
                      <a:r>
                        <a:rPr lang="en-US" sz="5400" dirty="0">
                          <a:effectLst/>
                        </a:rPr>
                        <a:t>80  </a:t>
                      </a:r>
                      <a:endParaRPr lang="en-US" sz="4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dirty="0">
                          <a:effectLst/>
                        </a:rPr>
                        <a:t>H</a:t>
                      </a:r>
                      <a:r>
                        <a:rPr lang="en-US" sz="5400" baseline="-25000" dirty="0">
                          <a:effectLst/>
                        </a:rPr>
                        <a:t>1</a:t>
                      </a:r>
                      <a:r>
                        <a:rPr lang="en-US" sz="5400" dirty="0">
                          <a:effectLst/>
                        </a:rPr>
                        <a:t>:  </a:t>
                      </a:r>
                      <a:r>
                        <a:rPr lang="tr-TR" sz="5400" dirty="0">
                          <a:effectLst/>
                        </a:rPr>
                        <a:t>Elektrik akımı öğrencilerin performanslarını iyileştirir.</a:t>
                      </a:r>
                      <a:endParaRPr lang="en-US" sz="48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4902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47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9C7F1E-6582-41A1-8780-C79E656E78A3}"/>
              </a:ext>
            </a:extLst>
          </p:cNvPr>
          <p:cNvSpPr txBox="1"/>
          <p:nvPr/>
        </p:nvSpPr>
        <p:spPr>
          <a:xfrm>
            <a:off x="1449249" y="2204258"/>
            <a:ext cx="21248914" cy="488133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Karar kuralının belirlenmesi</a:t>
            </a:r>
          </a:p>
          <a:p>
            <a:r>
              <a:rPr lang="tr-TR" sz="4400" dirty="0">
                <a:cs typeface="Arial" charset="0"/>
              </a:rPr>
              <a:t>Kritik bölge </a:t>
            </a:r>
            <a:r>
              <a:rPr lang="tr-TR" sz="4400" dirty="0"/>
              <a:t>sıfır hipotezinin doğru olduğu durumlarda olasılığı düşük örneklem ortalamalarından oluşur. Bu sebeple, yönlü hipotezde kritik bölge </a:t>
            </a:r>
            <a:r>
              <a:rPr lang="tr-TR" sz="4400" dirty="0">
                <a:cs typeface="Arial" charset="0"/>
              </a:rPr>
              <a:t>dağılımın tek bir tarafındaki uç bölgedir.</a:t>
            </a:r>
          </a:p>
          <a:p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Arial" charset="0"/>
                <a:sym typeface="Interstate"/>
              </a:rPr>
              <a:t>Alfa değeri ol</a:t>
            </a:r>
            <a:r>
              <a:rPr lang="tr-TR" sz="4400" dirty="0">
                <a:cs typeface="Arial" charset="0"/>
              </a:rPr>
              <a:t>arak 0.05 belirleyelim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0A331-881C-4993-85B4-02C051CA4719}"/>
              </a:ext>
            </a:extLst>
          </p:cNvPr>
          <p:cNvCxnSpPr/>
          <p:nvPr/>
        </p:nvCxnSpPr>
        <p:spPr>
          <a:xfrm>
            <a:off x="3897087" y="12061371"/>
            <a:ext cx="9165771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980FFE-AC1E-4B7C-B067-991ABF57AF55}"/>
                  </a:ext>
                </a:extLst>
              </p14:cNvPr>
              <p14:cNvContentPartPr/>
              <p14:nvPr/>
            </p14:nvContentPartPr>
            <p14:xfrm>
              <a:off x="3540806" y="8929543"/>
              <a:ext cx="9277920" cy="246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980FFE-AC1E-4B7C-B067-991ABF57AF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3166" y="8911903"/>
                <a:ext cx="9313560" cy="24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96244E-1A67-4566-ADEC-738CDBB04136}"/>
                  </a:ext>
                </a:extLst>
              </p14:cNvPr>
              <p14:cNvContentPartPr/>
              <p14:nvPr/>
            </p14:nvContentPartPr>
            <p14:xfrm>
              <a:off x="10002806" y="8543983"/>
              <a:ext cx="360" cy="4655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96244E-1A67-4566-ADEC-738CDBB041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4806" y="8525983"/>
                <a:ext cx="36000" cy="46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5A2C520-1BBB-4746-ADB8-D4C44FABA90D}"/>
              </a:ext>
            </a:extLst>
          </p:cNvPr>
          <p:cNvGrpSpPr/>
          <p:nvPr/>
        </p:nvGrpSpPr>
        <p:grpSpPr>
          <a:xfrm>
            <a:off x="10024766" y="7678543"/>
            <a:ext cx="4670280" cy="4331160"/>
            <a:chOff x="10282166" y="7586383"/>
            <a:chExt cx="4670280" cy="43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DAE6B3-7753-4012-98E8-678FC37C6A2E}"/>
                    </a:ext>
                  </a:extLst>
                </p14:cNvPr>
                <p14:cNvContentPartPr/>
                <p14:nvPr/>
              </p14:nvContentPartPr>
              <p14:xfrm>
                <a:off x="10282166" y="10827823"/>
                <a:ext cx="1838520" cy="1089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DAE6B3-7753-4012-98E8-678FC37C6A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64526" y="10810183"/>
                  <a:ext cx="187416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571778-DAB9-47D2-8F2E-F17B12C0585B}"/>
                    </a:ext>
                  </a:extLst>
                </p14:cNvPr>
                <p14:cNvContentPartPr/>
                <p14:nvPr/>
              </p14:nvContentPartPr>
              <p14:xfrm>
                <a:off x="10830446" y="9454423"/>
                <a:ext cx="1353960" cy="1939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571778-DAB9-47D2-8F2E-F17B12C058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12446" y="9436423"/>
                  <a:ext cx="1389600" cy="19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0D51FC-0A81-471C-A41D-DB9467EE176F}"/>
                    </a:ext>
                  </a:extLst>
                </p14:cNvPr>
                <p14:cNvContentPartPr/>
                <p14:nvPr/>
              </p14:nvContentPartPr>
              <p14:xfrm>
                <a:off x="11526686" y="9369103"/>
                <a:ext cx="1094040" cy="63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0D51FC-0A81-471C-A41D-DB9467EE17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08686" y="9351463"/>
                  <a:ext cx="112968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4231BC-6134-4B65-BBE0-7F5B078C8DB9}"/>
                    </a:ext>
                  </a:extLst>
                </p14:cNvPr>
                <p14:cNvContentPartPr/>
                <p14:nvPr/>
              </p14:nvContentPartPr>
              <p14:xfrm>
                <a:off x="12930686" y="7734343"/>
                <a:ext cx="690120" cy="46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4231BC-6134-4B65-BBE0-7F5B078C8D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13046" y="7716343"/>
                  <a:ext cx="7257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BC65E2-903A-4D34-BC98-ADFA4B3A350E}"/>
                    </a:ext>
                  </a:extLst>
                </p14:cNvPr>
                <p14:cNvContentPartPr/>
                <p14:nvPr/>
              </p14:nvContentPartPr>
              <p14:xfrm>
                <a:off x="13655006" y="7586383"/>
                <a:ext cx="373680" cy="1425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BC65E2-903A-4D34-BC98-ADFA4B3A35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637006" y="7568383"/>
                  <a:ext cx="409320" cy="14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55C400-08C9-454A-B112-E2552973BD06}"/>
                    </a:ext>
                  </a:extLst>
                </p14:cNvPr>
                <p14:cNvContentPartPr/>
                <p14:nvPr/>
              </p14:nvContentPartPr>
              <p14:xfrm>
                <a:off x="14242526" y="8609503"/>
                <a:ext cx="709920" cy="48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55C400-08C9-454A-B112-E2552973BD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224526" y="8591863"/>
                  <a:ext cx="745560" cy="51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3CF950-5D9B-4C5F-9D80-727C0373486A}"/>
              </a:ext>
            </a:extLst>
          </p:cNvPr>
          <p:cNvGrpSpPr/>
          <p:nvPr/>
        </p:nvGrpSpPr>
        <p:grpSpPr>
          <a:xfrm>
            <a:off x="14589206" y="7137202"/>
            <a:ext cx="1419840" cy="1247040"/>
            <a:chOff x="15276086" y="7543543"/>
            <a:chExt cx="1419840" cy="12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1324CA-C192-41C1-B029-67A4CC216169}"/>
                    </a:ext>
                  </a:extLst>
                </p14:cNvPr>
                <p14:cNvContentPartPr/>
                <p14:nvPr/>
              </p14:nvContentPartPr>
              <p14:xfrm>
                <a:off x="15276086" y="7543543"/>
                <a:ext cx="711360" cy="1247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1324CA-C192-41C1-B029-67A4CC2161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258446" y="7525903"/>
                  <a:ext cx="747000" cy="12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88C4AF1-C5F7-4F8D-AC21-920F20041DC1}"/>
                    </a:ext>
                  </a:extLst>
                </p14:cNvPr>
                <p14:cNvContentPartPr/>
                <p14:nvPr/>
              </p14:nvContentPartPr>
              <p14:xfrm>
                <a:off x="16009046" y="7565503"/>
                <a:ext cx="686880" cy="113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88C4AF1-C5F7-4F8D-AC21-920F20041DC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91406" y="7547863"/>
                  <a:ext cx="722520" cy="14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D04BA0E-D869-44E4-9BDD-54A53994AFD9}"/>
              </a:ext>
            </a:extLst>
          </p:cNvPr>
          <p:cNvSpPr txBox="1"/>
          <p:nvPr/>
        </p:nvSpPr>
        <p:spPr>
          <a:xfrm>
            <a:off x="16294388" y="5058741"/>
            <a:ext cx="5956380" cy="267560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Dağılımın bir ucunda % 5 </a:t>
            </a:r>
            <a:r>
              <a:rPr kumimoji="0" lang="tr-TR" sz="4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lik</a:t>
            </a: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kısmı ayıran kritik z değeri belirlenir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3AC153-40C8-4957-A3CA-BE2E4500ECD4}"/>
              </a:ext>
            </a:extLst>
          </p:cNvPr>
          <p:cNvSpPr txBox="1"/>
          <p:nvPr/>
        </p:nvSpPr>
        <p:spPr>
          <a:xfrm>
            <a:off x="14411032" y="8288652"/>
            <a:ext cx="10227651" cy="516654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Dikkat ederseni</a:t>
            </a:r>
            <a:r>
              <a:rPr lang="tr-TR" sz="4400" dirty="0"/>
              <a:t>z dağılımının sağ tarafında kritik bölge belirledik. Çünkü bizim için önemli olan ortalamanın artması durumu 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Eğer öngörümüz ortalamanın</a:t>
            </a:r>
            <a:r>
              <a:rPr lang="tr-TR" sz="4400" dirty="0"/>
              <a:t> azalması yönünde olsaydı bu kez dağılımın sol kuyruğunda kritik bölge tanımlayacaktık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3044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85E55-F6EB-4140-AC32-4A0A44674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81" t="50000" r="47738" b="8518"/>
          <a:stretch/>
        </p:blipFill>
        <p:spPr>
          <a:xfrm>
            <a:off x="1306286" y="1898514"/>
            <a:ext cx="9514114" cy="99189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261D0D-EF60-46E1-824B-2E4619DA15EC}"/>
                  </a:ext>
                </a:extLst>
              </p14:cNvPr>
              <p14:cNvContentPartPr/>
              <p14:nvPr/>
            </p14:nvContentPartPr>
            <p14:xfrm>
              <a:off x="1908926" y="9412663"/>
              <a:ext cx="7641000" cy="787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261D0D-EF60-46E1-824B-2E4619DA15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1286" y="9394663"/>
                <a:ext cx="767664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E87C09-324D-4142-8F6E-1F8D135C32E2}"/>
                  </a:ext>
                </a:extLst>
              </p14:cNvPr>
              <p14:cNvContentPartPr/>
              <p14:nvPr/>
            </p14:nvContentPartPr>
            <p14:xfrm>
              <a:off x="7271126" y="940474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E87C09-324D-4142-8F6E-1F8D135C32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3126" y="93867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063F04-3714-4797-8583-1D92CEFE79B6}"/>
                  </a:ext>
                </a:extLst>
              </p14:cNvPr>
              <p14:cNvContentPartPr/>
              <p14:nvPr/>
            </p14:nvContentPartPr>
            <p14:xfrm>
              <a:off x="3613526" y="907858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063F04-3714-4797-8583-1D92CEFE79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95526" y="90605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173669-BB5C-42FE-922D-F42938485CBD}"/>
                  </a:ext>
                </a:extLst>
              </p14:cNvPr>
              <p14:cNvContentPartPr/>
              <p14:nvPr/>
            </p14:nvContentPartPr>
            <p14:xfrm>
              <a:off x="5202566" y="598654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173669-BB5C-42FE-922D-F42938485C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4566" y="5968903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A4F10D-0A7C-4CAF-A84A-5A47D3545390}"/>
              </a:ext>
            </a:extLst>
          </p:cNvPr>
          <p:cNvSpPr txBox="1"/>
          <p:nvPr/>
        </p:nvSpPr>
        <p:spPr>
          <a:xfrm>
            <a:off x="12192000" y="1898514"/>
            <a:ext cx="10428514" cy="1120306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Burada kritik z değerimiz 1.65.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lang="tr-TR" dirty="0"/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Örneklemden hesaplayacağımız z istatistiği eğer 1.65’den büyük olursa H0 reddedilir.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tr-TR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  <a:p>
            <a:r>
              <a:rPr lang="tr-TR" dirty="0"/>
              <a:t>Örneklemden hesaplayacağımız z istatistiği eğer 1.65’den küçük olursa H0 Kabul edilir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tr-TR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12996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98CAA5-38EC-48FD-8033-98E6CC38CE93}"/>
                  </a:ext>
                </a:extLst>
              </p:cNvPr>
              <p:cNvSpPr txBox="1"/>
              <p:nvPr/>
            </p:nvSpPr>
            <p:spPr>
              <a:xfrm>
                <a:off x="1153886" y="3026229"/>
                <a:ext cx="21314228" cy="848373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4800" b="1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Örneklem İstatistiğini Hesaplama</a:t>
                </a:r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sz="4800" b="1" i="1" u="sng" dirty="0"/>
                  <a:t>Bu kısım yönsüz testler ile aynı şekilde hesaplanır</a:t>
                </a:r>
                <a:endParaRPr kumimoji="0" lang="tr-TR" sz="4800" b="1" i="1" u="sng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lang="tr-TR" sz="4400" dirty="0"/>
                  <a:t>Araştırmada N=25 öğrenciden veri toplandı ve elde edilen örneklem ortalaması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tr-TR" sz="4400" b="0" i="1" smtClean="0"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endParaRPr lang="tr-TR" sz="4400" b="0" dirty="0"/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Örneklem ortalaması için z istatistiği:</a:t>
                </a:r>
                <a:r>
                  <a:rPr kumimoji="0" lang="tr-TR" sz="44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    </a:t>
                </a:r>
                <a:r>
                  <a:rPr lang="tr-TR" sz="4400" dirty="0"/>
                  <a:t>z=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4400" dirty="0"/>
                  <a:t>-</a:t>
                </a:r>
                <a:r>
                  <a:rPr lang="el-G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tr-TR" sz="4400" dirty="0"/>
                  <a:t>)/SH </a:t>
                </a:r>
              </a:p>
              <a:p>
                <a:pPr lvl="1"/>
                <a:r>
                  <a:rPr lang="tr-TR" sz="4400" dirty="0"/>
                  <a:t>Z istatistiğini hesaplayabilmek için öncelikle standart hata hesaplanmalıdır.</a:t>
                </a:r>
              </a:p>
              <a:p>
                <a:pPr lvl="1"/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Merkezi limit teoreminde</a:t>
                </a:r>
                <a:r>
                  <a:rPr lang="tr-TR" sz="4400" dirty="0"/>
                  <a:t>n örneklem ortalamalarının standart hatası: </a:t>
                </a:r>
              </a:p>
              <a:p>
                <a:pPr marL="457200" lvl="1" indent="0">
                  <a:buNone/>
                </a:pPr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	SE=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4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 =</a:t>
                </a:r>
                <a:r>
                  <a:rPr kumimoji="0" lang="tr-TR" sz="44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4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4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4400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den>
                    </m:f>
                    <m:r>
                      <a:rPr lang="tr-TR" sz="4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kumimoji="0" lang="tr-TR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Interstate"/>
                </a:endParaRPr>
              </a:p>
              <a:p>
                <a:pPr marL="457200" lvl="1" indent="0">
                  <a:buNone/>
                </a:pPr>
                <a:r>
                  <a:rPr lang="tr-TR" sz="4400" dirty="0"/>
                  <a:t>z=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4400" dirty="0"/>
                  <a:t>-</a:t>
                </a:r>
                <a:r>
                  <a:rPr lang="el-G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tr-TR" sz="4400" dirty="0"/>
                  <a:t>)/SH =  (90-80)/4 =  2.5 olur</a:t>
                </a:r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Interstat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98CAA5-38EC-48FD-8033-98E6CC38C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886" y="3026229"/>
                <a:ext cx="21314228" cy="8483731"/>
              </a:xfrm>
              <a:prstGeom prst="rect">
                <a:avLst/>
              </a:prstGeom>
              <a:blipFill>
                <a:blip r:embed="rId2"/>
                <a:stretch>
                  <a:fillRect l="-1287" b="-150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76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AF11D4-5E71-4FDD-8D47-68B0C9B01845}"/>
              </a:ext>
            </a:extLst>
          </p:cNvPr>
          <p:cNvSpPr txBox="1"/>
          <p:nvPr/>
        </p:nvSpPr>
        <p:spPr>
          <a:xfrm>
            <a:off x="1491343" y="2394856"/>
            <a:ext cx="21401314" cy="367690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indent="-182879">
              <a:buNone/>
            </a:pPr>
            <a:r>
              <a:rPr kumimoji="0" lang="tr-TR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Karar: </a:t>
            </a:r>
          </a:p>
          <a:p>
            <a:pPr marL="0" indent="-182879">
              <a:buNone/>
            </a:pPr>
            <a:r>
              <a:rPr lang="tr-TR" sz="4400" dirty="0"/>
              <a:t>Deney sonrasında grubun test ortalaması 90 olarak elde edilmiştir. Bu puana karşılık gelen z değeri 2.5 olarak hesaplanmıştır. z=2.5 </a:t>
            </a:r>
            <a:r>
              <a:rPr lang="en-US" sz="4400" dirty="0"/>
              <a:t>&gt; 1.</a:t>
            </a:r>
            <a:r>
              <a:rPr lang="tr-TR" sz="4400" dirty="0"/>
              <a:t>65</a:t>
            </a:r>
            <a:r>
              <a:rPr lang="en-US" sz="4400" dirty="0"/>
              <a:t> </a:t>
            </a:r>
            <a:r>
              <a:rPr lang="en-US" sz="4400" dirty="0" err="1"/>
              <a:t>ol</a:t>
            </a:r>
            <a:r>
              <a:rPr lang="tr-TR" sz="4400" dirty="0" err="1"/>
              <a:t>duğundan</a:t>
            </a:r>
            <a:r>
              <a:rPr lang="tr-TR" sz="4400" dirty="0"/>
              <a:t> z değeri </a:t>
            </a:r>
            <a:r>
              <a:rPr lang="tr-TR" sz="4400" dirty="0" err="1"/>
              <a:t>red</a:t>
            </a:r>
            <a:r>
              <a:rPr lang="tr-TR" sz="4400" dirty="0"/>
              <a:t> bölgesindedir. Dolayısıyla H0 reddedilir. 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B6F15-9BA1-43C6-87B1-4C0F3F2C5E31}"/>
              </a:ext>
            </a:extLst>
          </p:cNvPr>
          <p:cNvSpPr txBox="1"/>
          <p:nvPr/>
        </p:nvSpPr>
        <p:spPr>
          <a:xfrm>
            <a:off x="1785257" y="7293429"/>
            <a:ext cx="19964400" cy="540865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Yorum:</a:t>
            </a:r>
          </a:p>
          <a:p>
            <a:pPr marL="0" indent="0">
              <a:buNone/>
            </a:pPr>
            <a:r>
              <a:rPr lang="tr-TR" sz="4800" dirty="0"/>
              <a:t>Beyine hafif düzeyde elektrik akımı verilmesinin bireylerin matematik performanslarını anlamlı düzeyde artırmıştır</a:t>
            </a:r>
            <a:r>
              <a:rPr lang="en-US" sz="4800" dirty="0"/>
              <a:t>(z=2.5, p &lt; .05).</a:t>
            </a:r>
            <a:r>
              <a:rPr lang="tr-TR" sz="4800" dirty="0"/>
              <a:t> 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tr-TR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86361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14BCF84-B6EA-4996-B965-349DC71F8DA7}"/>
              </a:ext>
            </a:extLst>
          </p:cNvPr>
          <p:cNvSpPr txBox="1">
            <a:spLocks noChangeArrowheads="1"/>
          </p:cNvSpPr>
          <p:nvPr/>
        </p:nvSpPr>
        <p:spPr>
          <a:xfrm>
            <a:off x="696685" y="2656985"/>
            <a:ext cx="22598743" cy="11777472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Interstate"/>
              </a:defRPr>
            </a:lvl1pPr>
            <a:lvl2pPr marL="990600" marR="0" indent="-533400" algn="l" defTabSz="9144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Interstate"/>
              </a:defRPr>
            </a:lvl2pPr>
            <a:lvl3pPr marL="1554479" marR="0" indent="-640079" algn="l" defTabSz="9144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Interstate"/>
              </a:defRPr>
            </a:lvl3pPr>
            <a:lvl4pPr marL="2082800" marR="0" indent="-711200" algn="l" defTabSz="9144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Interstate"/>
              </a:defRPr>
            </a:lvl4pPr>
            <a:lvl5pPr marL="2540000" marR="0" indent="-711200" algn="l" defTabSz="9144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Interstate"/>
              </a:defRPr>
            </a:lvl5pPr>
            <a:lvl6pPr marL="2997200" marR="0" indent="-711200" algn="l" defTabSz="9144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Interstate"/>
              </a:defRPr>
            </a:lvl6pPr>
            <a:lvl7pPr marL="3454400" marR="0" indent="-711200" algn="l" defTabSz="9144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Interstate"/>
              </a:defRPr>
            </a:lvl7pPr>
            <a:lvl8pPr marL="3911600" marR="0" indent="-711200" algn="l" defTabSz="9144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Interstate"/>
              </a:defRPr>
            </a:lvl8pPr>
            <a:lvl9pPr marL="4368800" marR="0" indent="-711200" algn="l" defTabSz="914400" rtl="0" latinLnBrk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Interstate"/>
              </a:defRPr>
            </a:lvl9pPr>
          </a:lstStyle>
          <a:p>
            <a:pPr marL="0" indent="0" algn="ctr" hangingPunct="1">
              <a:buNone/>
            </a:pPr>
            <a:r>
              <a:rPr lang="tr-TR" sz="4800" b="1" dirty="0"/>
              <a:t>Yönlü ve Yönsüz Hipotez Testlerinin Karşılaştırılması</a:t>
            </a:r>
          </a:p>
          <a:p>
            <a:pPr hangingPunct="1"/>
            <a:r>
              <a:rPr lang="tr-TR" sz="4800" dirty="0"/>
              <a:t>Yönlü ve yönsüz hipotez testi arasındaki en büyük fark H</a:t>
            </a:r>
            <a:r>
              <a:rPr lang="tr-TR" sz="4800" baseline="-25000" dirty="0"/>
              <a:t>0</a:t>
            </a:r>
            <a:r>
              <a:rPr lang="tr-TR" sz="4800" dirty="0"/>
              <a:t>’ı reddetmek için kullanılan kriterdedir. </a:t>
            </a:r>
          </a:p>
          <a:p>
            <a:pPr hangingPunct="1"/>
            <a:r>
              <a:rPr lang="tr-TR" sz="4800" dirty="0"/>
              <a:t>Örneğimizde hatırlarsanız yönsüz hipotez testi için kritik değerimiz 1.96 iken yönlü testte 1.65 ‘</a:t>
            </a:r>
            <a:r>
              <a:rPr lang="tr-TR" sz="4800" dirty="0" err="1"/>
              <a:t>dir</a:t>
            </a:r>
            <a:r>
              <a:rPr lang="tr-TR" sz="4800" dirty="0"/>
              <a:t>.</a:t>
            </a:r>
          </a:p>
          <a:p>
            <a:pPr hangingPunct="1"/>
            <a:r>
              <a:rPr lang="tr-TR" sz="4800" b="1" dirty="0"/>
              <a:t>Yönlü hipotezde </a:t>
            </a:r>
            <a:r>
              <a:rPr lang="tr-TR" sz="4800" dirty="0"/>
              <a:t>H</a:t>
            </a:r>
            <a:r>
              <a:rPr lang="tr-TR" sz="4800" baseline="-25000" dirty="0"/>
              <a:t>0</a:t>
            </a:r>
            <a:r>
              <a:rPr lang="tr-TR" sz="4800" dirty="0"/>
              <a:t>’ı reddetmek için evren ile örneklem arasında belirtilen yönde ve göreli olarak </a:t>
            </a:r>
            <a:r>
              <a:rPr lang="tr-TR" sz="4800" b="1" dirty="0"/>
              <a:t>daha küçük </a:t>
            </a:r>
            <a:r>
              <a:rPr lang="tr-TR" sz="4800" dirty="0"/>
              <a:t>bir farkın bulunması yeterlidir. </a:t>
            </a:r>
          </a:p>
          <a:p>
            <a:pPr hangingPunct="1"/>
            <a:r>
              <a:rPr lang="tr-TR" sz="4800" b="1" dirty="0"/>
              <a:t>Yönsüz hipotez </a:t>
            </a:r>
            <a:r>
              <a:rPr lang="tr-TR" sz="4800" dirty="0"/>
              <a:t>testinde ise H</a:t>
            </a:r>
            <a:r>
              <a:rPr lang="tr-TR" sz="4800" baseline="-25000" dirty="0"/>
              <a:t>0</a:t>
            </a:r>
            <a:r>
              <a:rPr lang="tr-TR" sz="4800" dirty="0"/>
              <a:t>’ı reddetmek için etkinin yönüne bağlı olmayan nispeten </a:t>
            </a:r>
            <a:r>
              <a:rPr lang="tr-TR" sz="4800" b="1" dirty="0"/>
              <a:t>daha büyük </a:t>
            </a:r>
            <a:r>
              <a:rPr lang="tr-TR" sz="4800" dirty="0"/>
              <a:t>bir fark gerekmektedir.   </a:t>
            </a:r>
          </a:p>
        </p:txBody>
      </p:sp>
    </p:spTree>
    <p:extLst>
      <p:ext uri="{BB962C8B-B14F-4D97-AF65-F5344CB8AC3E}">
        <p14:creationId xmlns:p14="http://schemas.microsoft.com/office/powerpoint/2010/main" val="354996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FC59E0-F314-43CB-BD44-E89E913969B8}"/>
              </a:ext>
            </a:extLst>
          </p:cNvPr>
          <p:cNvSpPr/>
          <p:nvPr/>
        </p:nvSpPr>
        <p:spPr>
          <a:xfrm>
            <a:off x="2046512" y="3357954"/>
            <a:ext cx="21401315" cy="7766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tr-TR" sz="4800" dirty="0"/>
              <a:t>Bazı araştırmacılar yönsüz testin daha kuvvetli ve ikna edici olduğunu savunurlar çünkü H</a:t>
            </a:r>
            <a:r>
              <a:rPr lang="tr-TR" sz="4800" baseline="-25000" dirty="0"/>
              <a:t>0</a:t>
            </a:r>
            <a:r>
              <a:rPr lang="tr-TR" sz="4800" dirty="0"/>
              <a:t>’ı reddetmek için daha çok kanıta ihtiyaç vardır.</a:t>
            </a:r>
          </a:p>
          <a:p>
            <a:pPr>
              <a:lnSpc>
                <a:spcPct val="90000"/>
              </a:lnSpc>
            </a:pPr>
            <a:r>
              <a:rPr lang="tr-TR" sz="4800" dirty="0"/>
              <a:t>Bazı araştırmacılar ise yönlü testi savunurlar çünkü bu test daha duyarlıdır. Uygulamanın etkisi küçük olsa bile bu saptanabilir. </a:t>
            </a:r>
          </a:p>
          <a:p>
            <a:pPr>
              <a:lnSpc>
                <a:spcPct val="90000"/>
              </a:lnSpc>
            </a:pPr>
            <a:r>
              <a:rPr lang="tr-TR" sz="4800" dirty="0"/>
              <a:t>Yönlü test uygulamanın etkisi hakkında kuvvetli bir beklenti olduğu durumlarda kullanılmalıdır.</a:t>
            </a:r>
          </a:p>
          <a:p>
            <a:pPr>
              <a:lnSpc>
                <a:spcPct val="90000"/>
              </a:lnSpc>
            </a:pPr>
            <a:r>
              <a:rPr lang="tr-TR" sz="4800" dirty="0"/>
              <a:t>Uygulamanın etkisinin yönü ile ilgili farklı teoriler olduğu zaman yönsüz testler kullanılmalıdır. </a:t>
            </a:r>
          </a:p>
          <a:p>
            <a:pPr>
              <a:lnSpc>
                <a:spcPct val="90000"/>
              </a:lnSpc>
            </a:pPr>
            <a:r>
              <a:rPr lang="tr-TR" sz="4800" dirty="0"/>
              <a:t>Yönlü test hiçbir zaman sonucu anlamlı çıkmayan yönsüz bir testten sonra ikinci bir deneme olarak kullanılmamalıdır.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549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62119-D3B1-49DF-B0B2-5A6C8A5BA6C5}"/>
              </a:ext>
            </a:extLst>
          </p:cNvPr>
          <p:cNvSpPr txBox="1"/>
          <p:nvPr/>
        </p:nvSpPr>
        <p:spPr>
          <a:xfrm>
            <a:off x="2177143" y="2721429"/>
            <a:ext cx="19899086" cy="513781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b="1" dirty="0"/>
              <a:t>İSTATİSTİKSEL GÜÇ</a:t>
            </a:r>
          </a:p>
          <a:p>
            <a:r>
              <a:rPr lang="tr-TR" sz="4400" dirty="0"/>
              <a:t>Hipotez testinin doğru bir şekilde gerçekten var olan uygulama etkisini bulma olasılığı kaçtır?</a:t>
            </a:r>
          </a:p>
          <a:p>
            <a:pPr marL="0" indent="0">
              <a:buNone/>
            </a:pPr>
            <a:r>
              <a:rPr kumimoji="0" lang="tr-TR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Bir hipotez testinde olası kararlar:</a:t>
            </a:r>
          </a:p>
          <a:p>
            <a:pPr marL="0" indent="0">
              <a:buNone/>
            </a:pP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E0B4065-43F7-42DC-9673-F38A150DB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06658"/>
              </p:ext>
            </p:extLst>
          </p:nvPr>
        </p:nvGraphicFramePr>
        <p:xfrm>
          <a:off x="3721100" y="7154333"/>
          <a:ext cx="16256000" cy="491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1100923738"/>
                    </a:ext>
                  </a:extLst>
                </a:gridCol>
                <a:gridCol w="5676900">
                  <a:extLst>
                    <a:ext uri="{9D8B030D-6E8A-4147-A177-3AD203B41FA5}">
                      <a16:colId xmlns:a16="http://schemas.microsoft.com/office/drawing/2014/main" val="26416322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129561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92240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r-TR" dirty="0"/>
                        <a:t>H0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26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Doğru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Yanlış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6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Karar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H0 reddedilir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Tip I hata(</a:t>
                      </a:r>
                      <a:r>
                        <a:rPr lang="el-GR" dirty="0"/>
                        <a:t>α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48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H0 kabul edilir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Tip II hata(</a:t>
                      </a:r>
                      <a:r>
                        <a:rPr lang="el-GR" dirty="0"/>
                        <a:t>β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09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56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9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CFCC5D-AF5A-4E9E-9E6D-DEBBA55D9451}"/>
              </a:ext>
            </a:extLst>
          </p:cNvPr>
          <p:cNvSpPr/>
          <p:nvPr/>
        </p:nvSpPr>
        <p:spPr>
          <a:xfrm>
            <a:off x="1807027" y="1796293"/>
            <a:ext cx="21945601" cy="107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lnSpc>
                <a:spcPct val="90000"/>
              </a:lnSpc>
            </a:pPr>
            <a:r>
              <a:rPr lang="tr-TR" sz="6000" dirty="0"/>
              <a:t>Bir istatistik testinin gücü, yanlış olan sıfır hipotezini doğru bir şekilde reddetme olasılığıdır. Testin gücü, gerçekten var olan uygulama etkisini ortaya çıkarma olasılığıdır.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tr-TR" sz="6000" dirty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tr-TR" sz="6000" dirty="0"/>
              <a:t>Güç= p(yanlış H</a:t>
            </a:r>
            <a:r>
              <a:rPr lang="tr-TR" sz="6000" baseline="-25000" dirty="0"/>
              <a:t>0</a:t>
            </a:r>
            <a:r>
              <a:rPr lang="tr-TR" sz="6000" dirty="0"/>
              <a:t>’ı reddetme)=1- </a:t>
            </a:r>
            <a:r>
              <a:rPr lang="el-GR" sz="6000" dirty="0">
                <a:cs typeface="Arial" charset="0"/>
              </a:rPr>
              <a:t>β</a:t>
            </a:r>
            <a:endParaRPr lang="tr-TR" sz="6000" dirty="0">
              <a:cs typeface="Arial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tr-TR" sz="6000" dirty="0">
              <a:cs typeface="Arial" charset="0"/>
            </a:endParaRPr>
          </a:p>
          <a:p>
            <a:pPr hangingPunct="1">
              <a:lnSpc>
                <a:spcPct val="90000"/>
              </a:lnSpc>
            </a:pPr>
            <a:r>
              <a:rPr lang="tr-TR" sz="6000" dirty="0">
                <a:cs typeface="Arial" charset="0"/>
              </a:rPr>
              <a:t>Testin gücü uygulamanın etkisinin büyüklüğüne bağlıdır.</a:t>
            </a:r>
          </a:p>
          <a:p>
            <a:pPr hangingPunct="1">
              <a:lnSpc>
                <a:spcPct val="90000"/>
              </a:lnSpc>
            </a:pPr>
            <a:r>
              <a:rPr lang="tr-TR" sz="6000" dirty="0">
                <a:cs typeface="Arial" charset="0"/>
              </a:rPr>
              <a:t>Uygulamanın büyük bir etkisi varsa, bu etkiyi ortaya çıkarmak kolaydır, böylece testin gücü de yüksektir. </a:t>
            </a:r>
          </a:p>
          <a:p>
            <a:pPr hangingPunct="1">
              <a:lnSpc>
                <a:spcPct val="90000"/>
              </a:lnSpc>
            </a:pPr>
            <a:r>
              <a:rPr lang="tr-TR" sz="6000" dirty="0">
                <a:cs typeface="Arial" charset="0"/>
              </a:rPr>
              <a:t>Uygulamanın küçük bir etkisi varsa, bu etkiyi ortaya çıkarmak zordur, bu sebeple testin gücü de düşüktür.</a:t>
            </a:r>
          </a:p>
        </p:txBody>
      </p:sp>
    </p:spTree>
    <p:extLst>
      <p:ext uri="{BB962C8B-B14F-4D97-AF65-F5344CB8AC3E}">
        <p14:creationId xmlns:p14="http://schemas.microsoft.com/office/powerpoint/2010/main" val="31723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23D841-3A45-478C-9555-94BE1FBE0417}"/>
              </a:ext>
            </a:extLst>
          </p:cNvPr>
          <p:cNvSpPr txBox="1"/>
          <p:nvPr/>
        </p:nvSpPr>
        <p:spPr>
          <a:xfrm>
            <a:off x="1458686" y="2634343"/>
            <a:ext cx="21183600" cy="985910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HİPOTEZ TESTLERİ</a:t>
            </a:r>
          </a:p>
          <a:p>
            <a:pPr>
              <a:lnSpc>
                <a:spcPct val="90000"/>
              </a:lnSpc>
            </a:pPr>
            <a:r>
              <a:rPr lang="tr-TR" sz="4800" dirty="0"/>
              <a:t>Hipotez testi bir evren parametresi hakkında oluşturulan hipotezi örneklem verisi kullanarak test etmeye olanak veren bir istatistik yöntemidir. </a:t>
            </a:r>
          </a:p>
          <a:p>
            <a:pPr>
              <a:lnSpc>
                <a:spcPct val="90000"/>
              </a:lnSpc>
            </a:pPr>
            <a:endParaRPr lang="tr-TR" sz="4800" dirty="0"/>
          </a:p>
          <a:p>
            <a:pPr>
              <a:lnSpc>
                <a:spcPct val="90000"/>
              </a:lnSpc>
            </a:pPr>
            <a:r>
              <a:rPr lang="tr-TR" sz="4800" dirty="0"/>
              <a:t>Gözlem ya da deneme sonucu elde edilmiş sonuçların, rastlantıya bağlı olup olmadığının incelenmesinde kullanılan istatistiksel yöntemlere HİPOTEZ TESTLERİ denir.</a:t>
            </a:r>
          </a:p>
          <a:p>
            <a:pPr marL="0" indent="0">
              <a:lnSpc>
                <a:spcPct val="90000"/>
              </a:lnSpc>
              <a:buNone/>
            </a:pPr>
            <a:endParaRPr lang="tr-TR" sz="4800" dirty="0"/>
          </a:p>
          <a:p>
            <a:pPr>
              <a:lnSpc>
                <a:spcPct val="90000"/>
              </a:lnSpc>
            </a:pPr>
            <a:r>
              <a:rPr lang="tr-TR" sz="4800" dirty="0"/>
              <a:t> Sonuçların rastlantıya bağlı olup olmadığı, evren </a:t>
            </a:r>
            <a:r>
              <a:rPr lang="pt-BR" sz="4800" dirty="0"/>
              <a:t>parametreleri (ortalama, ortanca, varyans, vb.)</a:t>
            </a:r>
            <a:r>
              <a:rPr lang="tr-TR" sz="4800" dirty="0"/>
              <a:t> üzerine kurulmuş hipotezlerin test edilmesi ile yapılır.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50293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76358-2DA4-4905-8D27-2C01B06E8619}"/>
              </a:ext>
            </a:extLst>
          </p:cNvPr>
          <p:cNvSpPr txBox="1"/>
          <p:nvPr/>
        </p:nvSpPr>
        <p:spPr>
          <a:xfrm>
            <a:off x="1730828" y="2133600"/>
            <a:ext cx="20922343" cy="1051159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İstatistiksel güç genel olarak bir araştırmayı yapmadan önce hesaplanır.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lang="tr-TR" dirty="0"/>
              <a:t>Bu yolla sonuçların anlamlı farklılık gösterme olasılığı hesaplanır.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İstatistiksel gü</a:t>
            </a:r>
            <a:r>
              <a:rPr lang="tr-TR" dirty="0"/>
              <a:t>cün hesaplanması için aşağıdaki özellikleri bilmemiz gerekir. </a:t>
            </a:r>
          </a:p>
          <a:p>
            <a:pPr lvl="2" indent="-457200"/>
            <a:r>
              <a:rPr kumimoji="0" lang="tr-TR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Örneklem büyüklüğü</a:t>
            </a:r>
          </a:p>
          <a:p>
            <a:pPr lvl="2" indent="-457200"/>
            <a:r>
              <a:rPr lang="tr-TR" dirty="0"/>
              <a:t>Gerçek deneysel etkinin büyüklüğü</a:t>
            </a:r>
          </a:p>
          <a:p>
            <a:pPr lvl="2" indent="-457200"/>
            <a:r>
              <a:rPr kumimoji="0" lang="tr-TR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Alfa düzeyi</a:t>
            </a:r>
          </a:p>
          <a:p>
            <a:pPr lvl="2" indent="-457200"/>
            <a:r>
              <a:rPr lang="tr-TR" dirty="0"/>
              <a:t>Hipotez testinin türü (yönlü veya yönsüz)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35230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1C71AD-79A6-4D22-8634-21C242814630}"/>
              </a:ext>
            </a:extLst>
          </p:cNvPr>
          <p:cNvSpPr txBox="1"/>
          <p:nvPr/>
        </p:nvSpPr>
        <p:spPr>
          <a:xfrm>
            <a:off x="1415142" y="1730443"/>
            <a:ext cx="21749657" cy="1025511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Örnek: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dirty="0"/>
              <a:t>Evrende ortalaması 80 standart sapması 10 olan ve normal dağılan bir değişken olsun. Bu evrenden N=25 kişilik bir örneklem seçelim ve bu örnekleme bir deney uygulayalım. Deneyin sonucunda kişilerin puanlarında 8 puanlık bir artış öngörelim. </a:t>
            </a:r>
          </a:p>
          <a:p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Örneklem büyüklüğü: 25</a:t>
            </a:r>
          </a:p>
          <a:p>
            <a:r>
              <a:rPr lang="tr-TR" dirty="0"/>
              <a:t>Alfa= 0.05</a:t>
            </a:r>
          </a:p>
          <a:p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Hipotez testi yönsüz</a:t>
            </a:r>
          </a:p>
          <a:p>
            <a:r>
              <a:rPr lang="tr-TR" dirty="0"/>
              <a:t>Gerçek etki: 8 puan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21579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9F6B2B-1546-41F1-AA95-4702300F7373}"/>
                  </a:ext>
                </a:extLst>
              </p:cNvPr>
              <p:cNvSpPr txBox="1"/>
              <p:nvPr/>
            </p:nvSpPr>
            <p:spPr>
              <a:xfrm>
                <a:off x="1545771" y="2677886"/>
                <a:ext cx="21140058" cy="10404769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457200" marR="0" indent="-45720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</a:pPr>
                <a:r>
                  <a:rPr kumimoji="0" lang="tr-TR" sz="5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Hipotezlerimiz</a:t>
                </a:r>
              </a:p>
              <a:p>
                <a:pPr lvl="2" indent="-457200"/>
                <a:r>
                  <a:rPr lang="tr-TR" dirty="0"/>
                  <a:t>H0: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𝑑𝑒𝑛𝑒𝑦𝑠𝑜𝑛𝑟𝑎𝑠𝚤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=80 (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𝐷𝑒𝑛𝑒𝑦𝑖𝑛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𝑏𝑖𝑟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𝑒𝑡𝑘𝑖𝑠𝑖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𝑦𝑜𝑘𝑡𝑢𝑟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tr-TR" b="0" dirty="0"/>
              </a:p>
              <a:p>
                <a:pPr lvl="2" indent="-457200"/>
                <a:r>
                  <a:rPr kumimoji="0" lang="tr-TR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H1: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𝑑𝑒𝑛𝑒𝑦𝑠𝑜𝑛𝑟𝑎𝑠𝚤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80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𝐷𝑒𝑛𝑒𝑦𝑖𝑛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𝑏𝑖𝑟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𝑒𝑡𝑘𝑖𝑠𝑖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𝑣𝑎𝑟𝑑𝚤𝑟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endParaRPr kumimoji="0" lang="tr-TR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  <a:p>
                <a:pPr marL="685800" indent="-685800"/>
                <a:r>
                  <a:rPr lang="tr-TR" dirty="0"/>
                  <a:t>Olası sonuçlar:</a:t>
                </a:r>
              </a:p>
              <a:p>
                <a:pPr marL="1783079" lvl="2" indent="-685800"/>
                <a:r>
                  <a:rPr kumimoji="0" lang="tr-TR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Sıfır hipotezi doğrudur</a:t>
                </a:r>
                <a:r>
                  <a:rPr lang="tr-TR" dirty="0"/>
                  <a:t>. Deneyin puanlar üzerinde etkisi yoktur. Deney yapıldıktan sonra da evren ortalaması 80’dir.</a:t>
                </a:r>
              </a:p>
              <a:p>
                <a:pPr marL="1783079" lvl="2" indent="-685800"/>
                <a:r>
                  <a:rPr kumimoji="0" lang="tr-TR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Sıfır hipotezi yanlıştır. Deneyin puanlar üzerinde etkisi vardır. Deney yapıldıktan sonra evren ortalaması artık 88’dir. (Hatırlayalım 8 puanlık bir etki öngörmüştük)</a:t>
                </a:r>
                <a:endParaRPr kumimoji="0" lang="en-US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9F6B2B-1546-41F1-AA95-4702300F7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771" y="2677886"/>
                <a:ext cx="21140058" cy="10404769"/>
              </a:xfrm>
              <a:prstGeom prst="rect">
                <a:avLst/>
              </a:prstGeom>
              <a:blipFill>
                <a:blip r:embed="rId2"/>
                <a:stretch>
                  <a:fillRect l="-1471" b="-187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28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5D8BD2-24D3-4977-9E73-24862100E82B}"/>
                  </a:ext>
                </a:extLst>
              </p:cNvPr>
              <p:cNvSpPr txBox="1"/>
              <p:nvPr/>
            </p:nvSpPr>
            <p:spPr>
              <a:xfrm>
                <a:off x="1436914" y="2053647"/>
                <a:ext cx="21727886" cy="5042917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r>
                  <a:rPr lang="tr-TR" dirty="0"/>
                  <a:t>Alfa değeri 0.05 olarak tanımlanmıştı. Dolayısıyla kritik z değerleri 1.96 ve -1.96 olur.</a:t>
                </a:r>
              </a:p>
              <a:p>
                <a:r>
                  <a:rPr lang="tr-TR" dirty="0"/>
                  <a:t>Standart hata (Örneklem dağılımının standart sapması) ise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6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6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r>
                  <a:rPr lang="tr-TR" sz="60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tr-TR" sz="6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6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tr-TR" sz="6000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6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60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den>
                    </m:f>
                    <m:r>
                      <a:rPr lang="tr-TR" sz="6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2 </a:t>
                </a:r>
                <a:r>
                  <a:rPr lang="tr-TR" dirty="0" err="1"/>
                  <a:t>dir</a:t>
                </a:r>
                <a:r>
                  <a:rPr lang="tr-TR" dirty="0"/>
                  <a:t>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5D8BD2-24D3-4977-9E73-24862100E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4" y="2053647"/>
                <a:ext cx="21727886" cy="5042917"/>
              </a:xfrm>
              <a:prstGeom prst="rect">
                <a:avLst/>
              </a:prstGeom>
              <a:blipFill>
                <a:blip r:embed="rId2"/>
                <a:stretch>
                  <a:fillRect l="-1431" b="-193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B1052B-29C8-41F7-9BD9-7AA91F121B10}"/>
              </a:ext>
            </a:extLst>
          </p:cNvPr>
          <p:cNvCxnSpPr/>
          <p:nvPr/>
        </p:nvCxnSpPr>
        <p:spPr>
          <a:xfrm>
            <a:off x="6966857" y="10929257"/>
            <a:ext cx="1073331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E45DA4-9612-47DD-960B-235AE78AFC07}"/>
              </a:ext>
            </a:extLst>
          </p:cNvPr>
          <p:cNvCxnSpPr/>
          <p:nvPr/>
        </p:nvCxnSpPr>
        <p:spPr>
          <a:xfrm>
            <a:off x="6966857" y="11908973"/>
            <a:ext cx="1073331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D913A6-92B1-4D3E-8E95-B7B67967A986}"/>
                  </a:ext>
                </a:extLst>
              </p14:cNvPr>
              <p14:cNvContentPartPr/>
              <p14:nvPr/>
            </p14:nvContentPartPr>
            <p14:xfrm>
              <a:off x="6609086" y="6668743"/>
              <a:ext cx="11560320" cy="3768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D913A6-92B1-4D3E-8E95-B7B67967A9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1086" y="6650743"/>
                <a:ext cx="11595960" cy="38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7B9D6DA-9E2E-4AAE-B452-257C9DC0E33E}"/>
                  </a:ext>
                </a:extLst>
              </p14:cNvPr>
              <p14:cNvContentPartPr/>
              <p14:nvPr/>
            </p14:nvContentPartPr>
            <p14:xfrm>
              <a:off x="8805086" y="7651903"/>
              <a:ext cx="45000" cy="4982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7B9D6DA-9E2E-4AAE-B452-257C9DC0E3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7086" y="7634263"/>
                <a:ext cx="80640" cy="50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F6A1AB-462F-4A9D-B2F8-30A202EFD421}"/>
                  </a:ext>
                </a:extLst>
              </p14:cNvPr>
              <p14:cNvContentPartPr/>
              <p14:nvPr/>
            </p14:nvContentPartPr>
            <p14:xfrm>
              <a:off x="15987086" y="7608343"/>
              <a:ext cx="360" cy="5025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F6A1AB-462F-4A9D-B2F8-30A202EFD4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969446" y="7590343"/>
                <a:ext cx="36000" cy="50612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D646EE1-8289-4AF5-8AE6-D69AF3222E6C}"/>
              </a:ext>
            </a:extLst>
          </p:cNvPr>
          <p:cNvSpPr txBox="1"/>
          <p:nvPr/>
        </p:nvSpPr>
        <p:spPr>
          <a:xfrm>
            <a:off x="15987086" y="10670252"/>
            <a:ext cx="1446291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z=1.96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56A8D-D4A2-4D9B-BF3C-67E93F3F32D9}"/>
              </a:ext>
            </a:extLst>
          </p:cNvPr>
          <p:cNvSpPr txBox="1"/>
          <p:nvPr/>
        </p:nvSpPr>
        <p:spPr>
          <a:xfrm>
            <a:off x="8761080" y="10648472"/>
            <a:ext cx="1446291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z=-1.96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DFEA3F-1B18-40C5-8B5B-7CE7ED40E4CD}"/>
              </a:ext>
            </a:extLst>
          </p:cNvPr>
          <p:cNvSpPr txBox="1"/>
          <p:nvPr/>
        </p:nvSpPr>
        <p:spPr>
          <a:xfrm>
            <a:off x="12300857" y="10648472"/>
            <a:ext cx="1229315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sz="3200" dirty="0"/>
              <a:t>μ</a:t>
            </a: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=0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05DBC-FD5F-48A5-8C0B-D8A84230E91A}"/>
              </a:ext>
            </a:extLst>
          </p:cNvPr>
          <p:cNvSpPr txBox="1"/>
          <p:nvPr/>
        </p:nvSpPr>
        <p:spPr>
          <a:xfrm>
            <a:off x="12300856" y="11711660"/>
            <a:ext cx="1229315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sz="3200" dirty="0"/>
              <a:t>μ</a:t>
            </a: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=80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688FE-7A16-4FEA-92EA-D6AF7796343E}"/>
              </a:ext>
            </a:extLst>
          </p:cNvPr>
          <p:cNvSpPr txBox="1"/>
          <p:nvPr/>
        </p:nvSpPr>
        <p:spPr>
          <a:xfrm>
            <a:off x="16084646" y="11764922"/>
            <a:ext cx="1229315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83.92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8A4FAD-3FA1-4704-9AE2-88775AAA4043}"/>
              </a:ext>
            </a:extLst>
          </p:cNvPr>
          <p:cNvSpPr txBox="1"/>
          <p:nvPr/>
        </p:nvSpPr>
        <p:spPr>
          <a:xfrm>
            <a:off x="8796341" y="11714650"/>
            <a:ext cx="1229315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76.08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A961C-CC52-4288-B0C1-5E880E36D405}"/>
                  </a:ext>
                </a:extLst>
              </p:cNvPr>
              <p:cNvSpPr txBox="1"/>
              <p:nvPr/>
            </p:nvSpPr>
            <p:spPr>
              <a:xfrm>
                <a:off x="19491602" y="7740694"/>
                <a:ext cx="4052092" cy="3188563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0" indent="0">
                  <a:buNone/>
                </a:pPr>
                <a:r>
                  <a:rPr lang="tr-TR" sz="4400" dirty="0"/>
                  <a:t>z=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4400" dirty="0"/>
                  <a:t>-</a:t>
                </a:r>
                <a:r>
                  <a:rPr lang="el-G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tr-TR" sz="4400" dirty="0"/>
                  <a:t>)/SH </a:t>
                </a:r>
              </a:p>
              <a:p>
                <a:pPr marL="0" indent="0">
                  <a:buNone/>
                </a:pPr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1.96= </a:t>
                </a:r>
                <a:r>
                  <a:rPr lang="tr-TR" sz="44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4400" dirty="0"/>
                  <a:t>-</a:t>
                </a:r>
                <a:r>
                  <a:rPr lang="tr-TR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</a:t>
                </a:r>
                <a:r>
                  <a:rPr lang="tr-TR" sz="4400" dirty="0"/>
                  <a:t>)/4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kumimoji="0" lang="tr-TR" sz="4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 =</a:t>
                </a:r>
                <a:r>
                  <a:rPr kumimoji="0" lang="tr-TR" sz="44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Interstate"/>
                  </a:rPr>
                  <a:t> 83.92</a:t>
                </a:r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Interstate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A961C-CC52-4288-B0C1-5E880E36D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1602" y="7740694"/>
                <a:ext cx="4052092" cy="3188563"/>
              </a:xfrm>
              <a:prstGeom prst="rect">
                <a:avLst/>
              </a:prstGeom>
              <a:blipFill>
                <a:blip r:embed="rId9"/>
                <a:stretch>
                  <a:fillRect l="-6015" b="-5545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03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62DC61-FCBC-4FB5-B2E8-C9E23F203020}"/>
              </a:ext>
            </a:extLst>
          </p:cNvPr>
          <p:cNvCxnSpPr/>
          <p:nvPr/>
        </p:nvCxnSpPr>
        <p:spPr>
          <a:xfrm>
            <a:off x="1567543" y="11631303"/>
            <a:ext cx="1073331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63BB14C-78A7-4963-B778-81838E74DE7E}"/>
              </a:ext>
            </a:extLst>
          </p:cNvPr>
          <p:cNvSpPr txBox="1"/>
          <p:nvPr/>
        </p:nvSpPr>
        <p:spPr>
          <a:xfrm>
            <a:off x="10587772" y="11372298"/>
            <a:ext cx="1446291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z=1.96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8E1943-C3F1-4AFB-BF18-4CED2B64E34F}"/>
              </a:ext>
            </a:extLst>
          </p:cNvPr>
          <p:cNvSpPr txBox="1"/>
          <p:nvPr/>
        </p:nvSpPr>
        <p:spPr>
          <a:xfrm>
            <a:off x="3361766" y="11350518"/>
            <a:ext cx="1446291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z=-1.96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5DB5F-7A79-44A2-B6C2-6223E8A9B5A5}"/>
              </a:ext>
            </a:extLst>
          </p:cNvPr>
          <p:cNvSpPr txBox="1"/>
          <p:nvPr/>
        </p:nvSpPr>
        <p:spPr>
          <a:xfrm>
            <a:off x="6901543" y="11350518"/>
            <a:ext cx="1229315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sz="3200" dirty="0"/>
              <a:t>μ</a:t>
            </a: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=0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DBAC84-710B-4A30-8DFC-641B46B093D1}"/>
              </a:ext>
            </a:extLst>
          </p:cNvPr>
          <p:cNvCxnSpPr/>
          <p:nvPr/>
        </p:nvCxnSpPr>
        <p:spPr>
          <a:xfrm>
            <a:off x="1600200" y="10123204"/>
            <a:ext cx="1073331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7FCEA5-F1B2-498A-B51F-9E74C9460E34}"/>
              </a:ext>
            </a:extLst>
          </p:cNvPr>
          <p:cNvSpPr txBox="1"/>
          <p:nvPr/>
        </p:nvSpPr>
        <p:spPr>
          <a:xfrm>
            <a:off x="6934199" y="9925891"/>
            <a:ext cx="1229315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sz="3200" dirty="0"/>
              <a:t>μ</a:t>
            </a: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=80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CAFA7-9D98-4E52-99C3-41B50A7EA1FD}"/>
              </a:ext>
            </a:extLst>
          </p:cNvPr>
          <p:cNvSpPr txBox="1"/>
          <p:nvPr/>
        </p:nvSpPr>
        <p:spPr>
          <a:xfrm>
            <a:off x="10717989" y="9979153"/>
            <a:ext cx="1229315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83.92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9C54F-25F4-47F7-81F5-660466B41009}"/>
              </a:ext>
            </a:extLst>
          </p:cNvPr>
          <p:cNvSpPr txBox="1"/>
          <p:nvPr/>
        </p:nvSpPr>
        <p:spPr>
          <a:xfrm>
            <a:off x="3429684" y="9928881"/>
            <a:ext cx="1229315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76.08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493302-7FD1-4860-9928-E4CD0947C862}"/>
                  </a:ext>
                </a:extLst>
              </p14:cNvPr>
              <p14:cNvContentPartPr/>
              <p14:nvPr/>
            </p14:nvContentPartPr>
            <p14:xfrm>
              <a:off x="1604006" y="5080423"/>
              <a:ext cx="11560680" cy="4597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493302-7FD1-4860-9928-E4CD0947C8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6006" y="5062783"/>
                <a:ext cx="11596320" cy="46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49C265B-DBD5-4C84-BB83-8E10B7441787}"/>
                  </a:ext>
                </a:extLst>
              </p14:cNvPr>
              <p14:cNvContentPartPr/>
              <p14:nvPr/>
            </p14:nvContentPartPr>
            <p14:xfrm>
              <a:off x="10874006" y="4910863"/>
              <a:ext cx="370080" cy="8548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49C265B-DBD5-4C84-BB83-8E10B74417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56366" y="4893223"/>
                <a:ext cx="405720" cy="858456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926BAE-A307-42AD-95E5-BEFEAB91E6B7}"/>
              </a:ext>
            </a:extLst>
          </p:cNvPr>
          <p:cNvCxnSpPr>
            <a:cxnSpLocks/>
          </p:cNvCxnSpPr>
          <p:nvPr/>
        </p:nvCxnSpPr>
        <p:spPr>
          <a:xfrm>
            <a:off x="12333514" y="10123204"/>
            <a:ext cx="10091057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93CDF0A-B86E-4E14-8F52-49F6582B7491}"/>
                  </a:ext>
                </a:extLst>
              </p14:cNvPr>
              <p14:cNvContentPartPr/>
              <p14:nvPr/>
            </p14:nvContentPartPr>
            <p14:xfrm>
              <a:off x="9306566" y="5170783"/>
              <a:ext cx="12690000" cy="4529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93CDF0A-B86E-4E14-8F52-49F6582B74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88566" y="5152783"/>
                <a:ext cx="12725640" cy="45651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DE25C1E-3245-4E82-B774-DFBFC658FBBF}"/>
              </a:ext>
            </a:extLst>
          </p:cNvPr>
          <p:cNvSpPr txBox="1"/>
          <p:nvPr/>
        </p:nvSpPr>
        <p:spPr>
          <a:xfrm>
            <a:off x="15685012" y="9917879"/>
            <a:ext cx="2024742" cy="118596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el-G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Interstate"/>
              </a:rPr>
              <a:t>μ</a:t>
            </a:r>
            <a:r>
              <a:rPr lang="tr-TR" sz="4400" dirty="0">
                <a:latin typeface="Arial" panose="020B0604020202020204" pitchFamily="34" charset="0"/>
                <a:cs typeface="Arial" panose="020B0604020202020204" pitchFamily="34" charset="0"/>
              </a:rPr>
              <a:t>= 88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E8177-9997-4CC3-A25C-09AF3B75F368}"/>
              </a:ext>
            </a:extLst>
          </p:cNvPr>
          <p:cNvSpPr txBox="1"/>
          <p:nvPr/>
        </p:nvSpPr>
        <p:spPr>
          <a:xfrm>
            <a:off x="4861327" y="2496555"/>
            <a:ext cx="5856662" cy="17953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H0 doğru ise örneklem ortalamalarının dağılımı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9F5392-C38A-4890-A82B-26879C519F13}"/>
              </a:ext>
            </a:extLst>
          </p:cNvPr>
          <p:cNvSpPr txBox="1"/>
          <p:nvPr/>
        </p:nvSpPr>
        <p:spPr>
          <a:xfrm>
            <a:off x="13482812" y="2496555"/>
            <a:ext cx="9311873" cy="179536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H0 yanlış ise, gerekte 8 puanlık bir etki varsa örneklem ortalamalarının dağılımı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B8DE9A3-00CB-40BC-B246-FCE27C5AE783}"/>
                  </a:ext>
                </a:extLst>
              </p14:cNvPr>
              <p14:cNvContentPartPr/>
              <p14:nvPr/>
            </p14:nvContentPartPr>
            <p14:xfrm>
              <a:off x="-4485754" y="213274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B8DE9A3-00CB-40BC-B246-FCE27C5AE7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4503394" y="209674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FE4FB58-24DF-42CF-8AE4-58782439EED2}"/>
                  </a:ext>
                </a:extLst>
              </p14:cNvPr>
              <p14:cNvContentPartPr/>
              <p14:nvPr/>
            </p14:nvContentPartPr>
            <p14:xfrm>
              <a:off x="11809646" y="5862703"/>
              <a:ext cx="8990640" cy="4034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FE4FB58-24DF-42CF-8AE4-58782439EE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92006" y="5826703"/>
                <a:ext cx="9026280" cy="41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7C60685-CD53-4EDD-9AD8-AFA724E2279A}"/>
                  </a:ext>
                </a:extLst>
              </p14:cNvPr>
              <p14:cNvContentPartPr/>
              <p14:nvPr/>
            </p14:nvContentPartPr>
            <p14:xfrm>
              <a:off x="17575406" y="5167543"/>
              <a:ext cx="3660840" cy="3463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7C60685-CD53-4EDD-9AD8-AFA724E227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57406" y="5131543"/>
                <a:ext cx="3696480" cy="353484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AE225BC6-3460-4BE5-B039-C0C17D49F42D}"/>
              </a:ext>
            </a:extLst>
          </p:cNvPr>
          <p:cNvSpPr txBox="1"/>
          <p:nvPr/>
        </p:nvSpPr>
        <p:spPr>
          <a:xfrm>
            <a:off x="21886406" y="4871872"/>
            <a:ext cx="2140920" cy="13890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GÜÇ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E9D613-19CE-40C2-9975-591EF6424397}"/>
              </a:ext>
            </a:extLst>
          </p:cNvPr>
          <p:cNvSpPr/>
          <p:nvPr/>
        </p:nvSpPr>
        <p:spPr>
          <a:xfrm>
            <a:off x="8549724" y="7315200"/>
            <a:ext cx="2823962" cy="3241288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2558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FE0B8-614C-414A-BB11-4018DE1DDE6C}"/>
                  </a:ext>
                </a:extLst>
              </p:cNvPr>
              <p:cNvSpPr txBox="1"/>
              <p:nvPr/>
            </p:nvSpPr>
            <p:spPr>
              <a:xfrm>
                <a:off x="1861457" y="2971800"/>
                <a:ext cx="20443372" cy="6966008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91439" rIns="91439" bIns="91439" numCol="1" spcCol="38100" rtlCol="0" anchor="t">
                <a:spAutoFit/>
              </a:bodyPr>
              <a:lstStyle/>
              <a:p>
                <a:pPr marL="457200" marR="0" indent="-45720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Font typeface="Helvetica"/>
                  <a:buChar char="•"/>
                  <a:tabLst/>
                </a:pPr>
                <a:r>
                  <a:rPr kumimoji="0" lang="en-US" sz="5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Ortalamas</a:t>
                </a:r>
                <a:r>
                  <a:rPr kumimoji="0" lang="tr-TR" sz="5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nterstate"/>
                  </a:rPr>
                  <a:t>ı 88 standart sapması 2 olan örneklem ortalamaları dağılımında (deneye maruz kalmış hipotetik olan evren)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tr-TR" sz="5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Interstate"/>
                          </a:rPr>
                        </m:ctrlPr>
                      </m:accPr>
                      <m:e>
                        <m:r>
                          <a:rPr kumimoji="0" lang="tr-TR" sz="5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Interstate"/>
                          </a:rPr>
                          <m:t>𝑋</m:t>
                        </m:r>
                      </m:e>
                    </m:acc>
                    <m:r>
                      <a:rPr kumimoji="0" lang="tr-TR" sz="5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Interstate"/>
                      </a:rPr>
                      <m:t>=83.92</m:t>
                    </m:r>
                  </m:oMath>
                </a14:m>
                <a:r>
                  <a:rPr lang="tr-TR" dirty="0"/>
                  <a:t> ye karşılık gelen z  değerini hesaplayalım.</a:t>
                </a:r>
              </a:p>
              <a:p>
                <a:pPr marL="0" indent="0">
                  <a:buNone/>
                </a:pPr>
                <a:r>
                  <a:rPr lang="tr-TR" sz="6000" dirty="0"/>
                  <a:t>z=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tr-TR" sz="6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sz="6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tr-TR" sz="6000" dirty="0"/>
                  <a:t>-</a:t>
                </a:r>
                <a:r>
                  <a:rPr lang="el-GR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</a:t>
                </a:r>
                <a:r>
                  <a:rPr lang="tr-TR" sz="6000" dirty="0"/>
                  <a:t>)/SH   = (83.92-88)/2 = -2.04</a:t>
                </a:r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endParaRPr lang="tr-TR" dirty="0"/>
              </a:p>
              <a:p>
                <a:pPr marL="0" marR="0" indent="0" algn="l" defTabSz="914400" rtl="0" fontAlgn="auto" latinLnBrk="0" hangingPunct="0">
                  <a:lnSpc>
                    <a:spcPct val="110000"/>
                  </a:lnSpc>
                  <a:spcBef>
                    <a:spcPts val="2000"/>
                  </a:spcBef>
                  <a:spcAft>
                    <a:spcPts val="0"/>
                  </a:spcAft>
                  <a:buClrTx/>
                  <a:buSzPct val="100000"/>
                  <a:buNone/>
                  <a:tabLst/>
                </a:pPr>
                <a:endParaRPr kumimoji="0" lang="tr-TR" sz="5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Interstat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0FE0B8-614C-414A-BB11-4018DE1DD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57" y="2971800"/>
                <a:ext cx="20443372" cy="6966008"/>
              </a:xfrm>
              <a:prstGeom prst="rect">
                <a:avLst/>
              </a:prstGeom>
              <a:blipFill>
                <a:blip r:embed="rId2"/>
                <a:stretch>
                  <a:fillRect l="-1789"/>
                </a:stretch>
              </a:blipFill>
              <a:ln w="254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C78EC1-B468-4526-BC0B-969E2ED21A53}"/>
              </a:ext>
            </a:extLst>
          </p:cNvPr>
          <p:cNvCxnSpPr/>
          <p:nvPr/>
        </p:nvCxnSpPr>
        <p:spPr>
          <a:xfrm>
            <a:off x="5486400" y="12017829"/>
            <a:ext cx="13476514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30367E-D703-48AA-B23D-78C4973CDCC2}"/>
                  </a:ext>
                </a:extLst>
              </p14:cNvPr>
              <p14:cNvContentPartPr/>
              <p14:nvPr/>
            </p14:nvContentPartPr>
            <p14:xfrm>
              <a:off x="-3680074" y="903430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30367E-D703-48AA-B23D-78C4973CDC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698074" y="901630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310F91-767B-44B0-89C1-B6B5AADA3F76}"/>
                  </a:ext>
                </a:extLst>
              </p14:cNvPr>
              <p14:cNvContentPartPr/>
              <p14:nvPr/>
            </p14:nvContentPartPr>
            <p14:xfrm>
              <a:off x="5695046" y="8038903"/>
              <a:ext cx="13109760" cy="353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310F91-767B-44B0-89C1-B6B5AADA3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7406" y="8020903"/>
                <a:ext cx="13145400" cy="35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92051C5-23F7-4ED5-9422-C9AB607DF281}"/>
                  </a:ext>
                </a:extLst>
              </p14:cNvPr>
              <p14:cNvContentPartPr/>
              <p14:nvPr/>
            </p14:nvContentPartPr>
            <p14:xfrm>
              <a:off x="6695126" y="8457223"/>
              <a:ext cx="45720" cy="478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92051C5-23F7-4ED5-9422-C9AB607DF2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7486" y="8439583"/>
                <a:ext cx="81360" cy="48247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0DEB5E7-A82A-40FD-A719-C89AD705D927}"/>
              </a:ext>
            </a:extLst>
          </p:cNvPr>
          <p:cNvSpPr txBox="1"/>
          <p:nvPr/>
        </p:nvSpPr>
        <p:spPr>
          <a:xfrm>
            <a:off x="5237528" y="11925669"/>
            <a:ext cx="1480458" cy="9828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Z=-2.04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9A58621-CEF7-49A2-AB24-FC71C97ED40C}"/>
                  </a:ext>
                </a:extLst>
              </p14:cNvPr>
              <p14:cNvContentPartPr/>
              <p14:nvPr/>
            </p14:nvContentPartPr>
            <p14:xfrm>
              <a:off x="8480366" y="9044023"/>
              <a:ext cx="8533800" cy="283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9A58621-CEF7-49A2-AB24-FC71C97ED4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62366" y="9008383"/>
                <a:ext cx="8569440" cy="29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CBB841-78A0-4BC1-A411-767973B4A14C}"/>
                  </a:ext>
                </a:extLst>
              </p14:cNvPr>
              <p14:cNvContentPartPr/>
              <p14:nvPr/>
            </p14:nvContentPartPr>
            <p14:xfrm>
              <a:off x="13310486" y="6670903"/>
              <a:ext cx="4227840" cy="3003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CBB841-78A0-4BC1-A411-767973B4A1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92486" y="6635263"/>
                <a:ext cx="4263480" cy="30754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515D034-EA2B-4ADF-8756-02E4E8C9B65D}"/>
              </a:ext>
            </a:extLst>
          </p:cNvPr>
          <p:cNvSpPr txBox="1"/>
          <p:nvPr/>
        </p:nvSpPr>
        <p:spPr>
          <a:xfrm>
            <a:off x="18962914" y="5921829"/>
            <a:ext cx="4504921" cy="382668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Birim normal dağılım tablosundan bu bölgenin alanını bulalım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36299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DBDEC-763B-4D3E-8821-D2A3BAF28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9" t="25662" r="23451" b="30317"/>
          <a:stretch/>
        </p:blipFill>
        <p:spPr>
          <a:xfrm>
            <a:off x="1828800" y="2656115"/>
            <a:ext cx="9143999" cy="90139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306F65-C5BD-4E92-B606-CFB3B3E361E2}"/>
                  </a:ext>
                </a:extLst>
              </p14:cNvPr>
              <p14:cNvContentPartPr/>
              <p14:nvPr/>
            </p14:nvContentPartPr>
            <p14:xfrm>
              <a:off x="2058326" y="5692423"/>
              <a:ext cx="6599520" cy="85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306F65-C5BD-4E92-B606-CFB3B3E361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0326" y="5674783"/>
                <a:ext cx="663516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76971E-D69B-41D0-AEB9-7626BF861D01}"/>
                  </a:ext>
                </a:extLst>
              </p14:cNvPr>
              <p14:cNvContentPartPr/>
              <p14:nvPr/>
            </p14:nvContentPartPr>
            <p14:xfrm>
              <a:off x="5137766" y="565966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76971E-D69B-41D0-AEB9-7626BF861D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9766" y="56416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E65DBF-06C9-45E9-A732-75E29DB8A42E}"/>
                  </a:ext>
                </a:extLst>
              </p14:cNvPr>
              <p14:cNvContentPartPr/>
              <p14:nvPr/>
            </p14:nvContentPartPr>
            <p14:xfrm>
              <a:off x="4898006" y="592066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E65DBF-06C9-45E9-A732-75E29DB8A4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0366" y="5903023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12CBBD-26C0-4AE1-A87A-EAE60CAB94C7}"/>
              </a:ext>
            </a:extLst>
          </p:cNvPr>
          <p:cNvSpPr txBox="1"/>
          <p:nvPr/>
        </p:nvSpPr>
        <p:spPr>
          <a:xfrm>
            <a:off x="13019315" y="3048000"/>
            <a:ext cx="10537371" cy="891525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Bu tabloda yer alan B sütunu bize taralı bölgenin alanını verir: 0.9793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tr-TR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lang="tr-TR" sz="4400" dirty="0"/>
              <a:t>Testin gücü %97.93’tür</a:t>
            </a:r>
            <a:endParaRPr kumimoji="0" lang="tr-TR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endParaRPr lang="tr-TR" sz="4400" dirty="0"/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Eğer araştırmacı 25 kişilik bir örneklem seçerse ve deneyin gerçekten 8 puanlık bir etkisi varsa, yapılacak olan hipotez testlerinin %97.93’ ünde anlamlı bir farklılık bulunacaktır. 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29122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DA9A47-258A-441F-9F40-6443106B6945}"/>
              </a:ext>
            </a:extLst>
          </p:cNvPr>
          <p:cNvSpPr txBox="1"/>
          <p:nvPr/>
        </p:nvSpPr>
        <p:spPr>
          <a:xfrm>
            <a:off x="2133600" y="2873829"/>
            <a:ext cx="20247429" cy="715477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İstatistiksel güce ilişkin görsel anlatım için aşağıdaki linki inceleyebilirsiniz. (Link İngilizcedir.)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lang="tr-TR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http://rpsychologist.com/d3/NHST/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endParaRPr kumimoji="0" lang="tr-TR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  <a:p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Ayrıca Türkçe kaynak olarak </a:t>
            </a:r>
            <a:r>
              <a:rPr kumimoji="0" lang="tr-TR" sz="56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Çapık</a:t>
            </a: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(2014)’e bakabilirsiniz.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14844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AB6D5-97D3-4ED7-936D-58A931934357}"/>
              </a:ext>
            </a:extLst>
          </p:cNvPr>
          <p:cNvSpPr txBox="1"/>
          <p:nvPr/>
        </p:nvSpPr>
        <p:spPr>
          <a:xfrm>
            <a:off x="2046515" y="2481942"/>
            <a:ext cx="21640800" cy="999863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HİPOTEZ TESTİNİN MANTIĞI</a:t>
            </a:r>
          </a:p>
          <a:p>
            <a:pPr marL="914400" marR="0" indent="-9144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AutoNum type="arabicPeriod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Evrene ilişkin bir hipotez kurulur</a:t>
            </a:r>
          </a:p>
          <a:p>
            <a:pPr marL="914400" marR="0" indent="-9144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AutoNum type="arabicPeriod"/>
              <a:tabLst/>
            </a:pPr>
            <a:r>
              <a:rPr lang="tr-TR" dirty="0"/>
              <a:t>Araştırma yapılır, örneklem seçilir ve veri toplanır</a:t>
            </a:r>
          </a:p>
          <a:p>
            <a:pPr marL="914400" marR="0" indent="-9144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AutoNum type="arabicPeriod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Örneklemden elde edilen veri ile evrene yönelik kurulan hipotez karşılaştırılır.</a:t>
            </a:r>
          </a:p>
          <a:p>
            <a:pPr marL="914400" marR="0" indent="-9144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AutoNum type="arabicPeriod"/>
              <a:tabLst/>
            </a:pPr>
            <a:r>
              <a:rPr lang="tr-TR" dirty="0"/>
              <a:t>Karşılaştırma sonucunda bir karara varılır. Eğer örneklemden elde ettiğimiz veri kurduğumuz hipotez ile tutarlıysa hipotezimizi kabul ederiz. Eğer veriden elde ettiğimiz sonuç ile hipotezimin arasında farklılık çok ise o zaman hipotezimizin yanlış olduğuna karar veririz</a:t>
            </a:r>
            <a:r>
              <a:rPr lang="en-US" dirty="0"/>
              <a:t>.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913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D781F-4869-4C74-AFC6-283A287E37F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5" r="52880"/>
          <a:stretch/>
        </p:blipFill>
        <p:spPr bwMode="auto">
          <a:xfrm>
            <a:off x="740230" y="4383487"/>
            <a:ext cx="7837715" cy="576942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D9299C-A1CC-45B3-8187-E9CE2CC1AA74}"/>
              </a:ext>
            </a:extLst>
          </p:cNvPr>
          <p:cNvSpPr txBox="1"/>
          <p:nvPr/>
        </p:nvSpPr>
        <p:spPr>
          <a:xfrm>
            <a:off x="1349829" y="1519726"/>
            <a:ext cx="9753600" cy="259352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TEK ÖRNEKLEM Z TESTİ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Deneysel bir araştırma deseni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FC730-BC1A-4E3F-93A6-C218C18D4CC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8" t="21365" r="656"/>
          <a:stretch/>
        </p:blipFill>
        <p:spPr bwMode="auto">
          <a:xfrm>
            <a:off x="14978743" y="4385239"/>
            <a:ext cx="7511143" cy="576942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3E1F9-DEDB-4798-8CC2-FFAD93A0625C}"/>
              </a:ext>
            </a:extLst>
          </p:cNvPr>
          <p:cNvSpPr/>
          <p:nvPr/>
        </p:nvSpPr>
        <p:spPr>
          <a:xfrm>
            <a:off x="10123715" y="5410149"/>
            <a:ext cx="3113314" cy="3541480"/>
          </a:xfrm>
          <a:custGeom>
            <a:avLst/>
            <a:gdLst>
              <a:gd name="connsiteX0" fmla="*/ 0 w 3113314"/>
              <a:gd name="connsiteY0" fmla="*/ 0 h 3541480"/>
              <a:gd name="connsiteX1" fmla="*/ 581152 w 3113314"/>
              <a:gd name="connsiteY1" fmla="*/ 0 h 3541480"/>
              <a:gd name="connsiteX2" fmla="*/ 1162304 w 3113314"/>
              <a:gd name="connsiteY2" fmla="*/ 0 h 3541480"/>
              <a:gd name="connsiteX3" fmla="*/ 1681190 w 3113314"/>
              <a:gd name="connsiteY3" fmla="*/ 0 h 3541480"/>
              <a:gd name="connsiteX4" fmla="*/ 2200075 w 3113314"/>
              <a:gd name="connsiteY4" fmla="*/ 0 h 3541480"/>
              <a:gd name="connsiteX5" fmla="*/ 3113314 w 3113314"/>
              <a:gd name="connsiteY5" fmla="*/ 0 h 3541480"/>
              <a:gd name="connsiteX6" fmla="*/ 3113314 w 3113314"/>
              <a:gd name="connsiteY6" fmla="*/ 519417 h 3541480"/>
              <a:gd name="connsiteX7" fmla="*/ 3113314 w 3113314"/>
              <a:gd name="connsiteY7" fmla="*/ 1180493 h 3541480"/>
              <a:gd name="connsiteX8" fmla="*/ 3113314 w 3113314"/>
              <a:gd name="connsiteY8" fmla="*/ 1770740 h 3541480"/>
              <a:gd name="connsiteX9" fmla="*/ 3113314 w 3113314"/>
              <a:gd name="connsiteY9" fmla="*/ 2325572 h 3541480"/>
              <a:gd name="connsiteX10" fmla="*/ 3113314 w 3113314"/>
              <a:gd name="connsiteY10" fmla="*/ 2915819 h 3541480"/>
              <a:gd name="connsiteX11" fmla="*/ 3113314 w 3113314"/>
              <a:gd name="connsiteY11" fmla="*/ 3541480 h 3541480"/>
              <a:gd name="connsiteX12" fmla="*/ 2594428 w 3113314"/>
              <a:gd name="connsiteY12" fmla="*/ 3541480 h 3541480"/>
              <a:gd name="connsiteX13" fmla="*/ 2137809 w 3113314"/>
              <a:gd name="connsiteY13" fmla="*/ 3541480 h 3541480"/>
              <a:gd name="connsiteX14" fmla="*/ 1712323 w 3113314"/>
              <a:gd name="connsiteY14" fmla="*/ 3541480 h 3541480"/>
              <a:gd name="connsiteX15" fmla="*/ 1286836 w 3113314"/>
              <a:gd name="connsiteY15" fmla="*/ 3541480 h 3541480"/>
              <a:gd name="connsiteX16" fmla="*/ 830217 w 3113314"/>
              <a:gd name="connsiteY16" fmla="*/ 3541480 h 3541480"/>
              <a:gd name="connsiteX17" fmla="*/ 0 w 3113314"/>
              <a:gd name="connsiteY17" fmla="*/ 3541480 h 3541480"/>
              <a:gd name="connsiteX18" fmla="*/ 0 w 3113314"/>
              <a:gd name="connsiteY18" fmla="*/ 2880404 h 3541480"/>
              <a:gd name="connsiteX19" fmla="*/ 0 w 3113314"/>
              <a:gd name="connsiteY19" fmla="*/ 2219327 h 3541480"/>
              <a:gd name="connsiteX20" fmla="*/ 0 w 3113314"/>
              <a:gd name="connsiteY20" fmla="*/ 1664496 h 3541480"/>
              <a:gd name="connsiteX21" fmla="*/ 0 w 3113314"/>
              <a:gd name="connsiteY21" fmla="*/ 1074249 h 3541480"/>
              <a:gd name="connsiteX22" fmla="*/ 0 w 3113314"/>
              <a:gd name="connsiteY22" fmla="*/ 519417 h 3541480"/>
              <a:gd name="connsiteX23" fmla="*/ 0 w 3113314"/>
              <a:gd name="connsiteY23" fmla="*/ 0 h 354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113314" h="3541480" fill="none" extrusionOk="0">
                <a:moveTo>
                  <a:pt x="0" y="0"/>
                </a:moveTo>
                <a:cubicBezTo>
                  <a:pt x="202834" y="-52859"/>
                  <a:pt x="440710" y="43574"/>
                  <a:pt x="581152" y="0"/>
                </a:cubicBezTo>
                <a:cubicBezTo>
                  <a:pt x="721594" y="-43574"/>
                  <a:pt x="985568" y="22100"/>
                  <a:pt x="1162304" y="0"/>
                </a:cubicBezTo>
                <a:cubicBezTo>
                  <a:pt x="1339040" y="-22100"/>
                  <a:pt x="1533701" y="36600"/>
                  <a:pt x="1681190" y="0"/>
                </a:cubicBezTo>
                <a:cubicBezTo>
                  <a:pt x="1828679" y="-36600"/>
                  <a:pt x="2029484" y="43491"/>
                  <a:pt x="2200075" y="0"/>
                </a:cubicBezTo>
                <a:cubicBezTo>
                  <a:pt x="2370667" y="-43491"/>
                  <a:pt x="2740155" y="97979"/>
                  <a:pt x="3113314" y="0"/>
                </a:cubicBezTo>
                <a:cubicBezTo>
                  <a:pt x="3136808" y="215131"/>
                  <a:pt x="3067840" y="411830"/>
                  <a:pt x="3113314" y="519417"/>
                </a:cubicBezTo>
                <a:cubicBezTo>
                  <a:pt x="3158788" y="627004"/>
                  <a:pt x="3068785" y="900575"/>
                  <a:pt x="3113314" y="1180493"/>
                </a:cubicBezTo>
                <a:cubicBezTo>
                  <a:pt x="3157843" y="1460411"/>
                  <a:pt x="3106002" y="1491177"/>
                  <a:pt x="3113314" y="1770740"/>
                </a:cubicBezTo>
                <a:cubicBezTo>
                  <a:pt x="3120626" y="2050303"/>
                  <a:pt x="3063919" y="2140287"/>
                  <a:pt x="3113314" y="2325572"/>
                </a:cubicBezTo>
                <a:cubicBezTo>
                  <a:pt x="3162709" y="2510857"/>
                  <a:pt x="3058049" y="2628422"/>
                  <a:pt x="3113314" y="2915819"/>
                </a:cubicBezTo>
                <a:cubicBezTo>
                  <a:pt x="3168579" y="3203216"/>
                  <a:pt x="3073480" y="3244830"/>
                  <a:pt x="3113314" y="3541480"/>
                </a:cubicBezTo>
                <a:cubicBezTo>
                  <a:pt x="2946959" y="3567422"/>
                  <a:pt x="2721704" y="3519363"/>
                  <a:pt x="2594428" y="3541480"/>
                </a:cubicBezTo>
                <a:cubicBezTo>
                  <a:pt x="2467152" y="3563597"/>
                  <a:pt x="2286026" y="3489640"/>
                  <a:pt x="2137809" y="3541480"/>
                </a:cubicBezTo>
                <a:cubicBezTo>
                  <a:pt x="1989592" y="3593320"/>
                  <a:pt x="1920638" y="3534666"/>
                  <a:pt x="1712323" y="3541480"/>
                </a:cubicBezTo>
                <a:cubicBezTo>
                  <a:pt x="1504008" y="3548294"/>
                  <a:pt x="1402312" y="3520596"/>
                  <a:pt x="1286836" y="3541480"/>
                </a:cubicBezTo>
                <a:cubicBezTo>
                  <a:pt x="1171360" y="3562364"/>
                  <a:pt x="1022831" y="3498061"/>
                  <a:pt x="830217" y="3541480"/>
                </a:cubicBezTo>
                <a:cubicBezTo>
                  <a:pt x="637603" y="3584899"/>
                  <a:pt x="317856" y="3524938"/>
                  <a:pt x="0" y="3541480"/>
                </a:cubicBezTo>
                <a:cubicBezTo>
                  <a:pt x="-42147" y="3353931"/>
                  <a:pt x="11046" y="3140276"/>
                  <a:pt x="0" y="2880404"/>
                </a:cubicBezTo>
                <a:cubicBezTo>
                  <a:pt x="-11046" y="2620532"/>
                  <a:pt x="50406" y="2515538"/>
                  <a:pt x="0" y="2219327"/>
                </a:cubicBezTo>
                <a:cubicBezTo>
                  <a:pt x="-50406" y="1923116"/>
                  <a:pt x="46733" y="1877664"/>
                  <a:pt x="0" y="1664496"/>
                </a:cubicBezTo>
                <a:cubicBezTo>
                  <a:pt x="-46733" y="1451328"/>
                  <a:pt x="36491" y="1271458"/>
                  <a:pt x="0" y="1074249"/>
                </a:cubicBezTo>
                <a:cubicBezTo>
                  <a:pt x="-36491" y="877040"/>
                  <a:pt x="24845" y="667671"/>
                  <a:pt x="0" y="519417"/>
                </a:cubicBezTo>
                <a:cubicBezTo>
                  <a:pt x="-24845" y="371163"/>
                  <a:pt x="50901" y="233782"/>
                  <a:pt x="0" y="0"/>
                </a:cubicBezTo>
                <a:close/>
              </a:path>
              <a:path w="3113314" h="3541480" stroke="0" extrusionOk="0">
                <a:moveTo>
                  <a:pt x="0" y="0"/>
                </a:moveTo>
                <a:cubicBezTo>
                  <a:pt x="184572" y="-36245"/>
                  <a:pt x="256743" y="15007"/>
                  <a:pt x="425486" y="0"/>
                </a:cubicBezTo>
                <a:cubicBezTo>
                  <a:pt x="594229" y="-15007"/>
                  <a:pt x="673202" y="37029"/>
                  <a:pt x="913239" y="0"/>
                </a:cubicBezTo>
                <a:cubicBezTo>
                  <a:pt x="1153276" y="-37029"/>
                  <a:pt x="1279987" y="3387"/>
                  <a:pt x="1400991" y="0"/>
                </a:cubicBezTo>
                <a:cubicBezTo>
                  <a:pt x="1521995" y="-3387"/>
                  <a:pt x="1688509" y="642"/>
                  <a:pt x="1888744" y="0"/>
                </a:cubicBezTo>
                <a:cubicBezTo>
                  <a:pt x="2088979" y="-642"/>
                  <a:pt x="2175448" y="27296"/>
                  <a:pt x="2314230" y="0"/>
                </a:cubicBezTo>
                <a:cubicBezTo>
                  <a:pt x="2453012" y="-27296"/>
                  <a:pt x="2864348" y="13260"/>
                  <a:pt x="3113314" y="0"/>
                </a:cubicBezTo>
                <a:cubicBezTo>
                  <a:pt x="3152566" y="186275"/>
                  <a:pt x="3077481" y="410803"/>
                  <a:pt x="3113314" y="590247"/>
                </a:cubicBezTo>
                <a:cubicBezTo>
                  <a:pt x="3149147" y="769691"/>
                  <a:pt x="3080539" y="974469"/>
                  <a:pt x="3113314" y="1145079"/>
                </a:cubicBezTo>
                <a:cubicBezTo>
                  <a:pt x="3146089" y="1315689"/>
                  <a:pt x="3074780" y="1530255"/>
                  <a:pt x="3113314" y="1699910"/>
                </a:cubicBezTo>
                <a:cubicBezTo>
                  <a:pt x="3151848" y="1869565"/>
                  <a:pt x="3112837" y="2080482"/>
                  <a:pt x="3113314" y="2290157"/>
                </a:cubicBezTo>
                <a:cubicBezTo>
                  <a:pt x="3113791" y="2499832"/>
                  <a:pt x="3069571" y="2794724"/>
                  <a:pt x="3113314" y="2951233"/>
                </a:cubicBezTo>
                <a:cubicBezTo>
                  <a:pt x="3157057" y="3107742"/>
                  <a:pt x="3097565" y="3275424"/>
                  <a:pt x="3113314" y="3541480"/>
                </a:cubicBezTo>
                <a:cubicBezTo>
                  <a:pt x="2965952" y="3590155"/>
                  <a:pt x="2692429" y="3540923"/>
                  <a:pt x="2532162" y="3541480"/>
                </a:cubicBezTo>
                <a:cubicBezTo>
                  <a:pt x="2371895" y="3542037"/>
                  <a:pt x="2237839" y="3502633"/>
                  <a:pt x="1951010" y="3541480"/>
                </a:cubicBezTo>
                <a:cubicBezTo>
                  <a:pt x="1664181" y="3580327"/>
                  <a:pt x="1582213" y="3535511"/>
                  <a:pt x="1400991" y="3541480"/>
                </a:cubicBezTo>
                <a:cubicBezTo>
                  <a:pt x="1219769" y="3547449"/>
                  <a:pt x="1040949" y="3488666"/>
                  <a:pt x="913239" y="3541480"/>
                </a:cubicBezTo>
                <a:cubicBezTo>
                  <a:pt x="785529" y="3594294"/>
                  <a:pt x="266897" y="3506163"/>
                  <a:pt x="0" y="3541480"/>
                </a:cubicBezTo>
                <a:cubicBezTo>
                  <a:pt x="-34196" y="3441238"/>
                  <a:pt x="33082" y="3240776"/>
                  <a:pt x="0" y="3057478"/>
                </a:cubicBezTo>
                <a:cubicBezTo>
                  <a:pt x="-33082" y="2874180"/>
                  <a:pt x="4950" y="2599627"/>
                  <a:pt x="0" y="2431816"/>
                </a:cubicBezTo>
                <a:cubicBezTo>
                  <a:pt x="-4950" y="2264005"/>
                  <a:pt x="30187" y="2090169"/>
                  <a:pt x="0" y="1947814"/>
                </a:cubicBezTo>
                <a:cubicBezTo>
                  <a:pt x="-30187" y="1805459"/>
                  <a:pt x="41341" y="1681248"/>
                  <a:pt x="0" y="1428397"/>
                </a:cubicBezTo>
                <a:cubicBezTo>
                  <a:pt x="-41341" y="1175546"/>
                  <a:pt x="51775" y="1082132"/>
                  <a:pt x="0" y="802735"/>
                </a:cubicBezTo>
                <a:cubicBezTo>
                  <a:pt x="-51775" y="523338"/>
                  <a:pt x="61842" y="173664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57150" cap="flat">
            <a:solidFill>
              <a:schemeClr val="accent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79804683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Deneysel etki/</a:t>
            </a:r>
          </a:p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Tedavi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1CD86-CD76-4000-B292-60980381E987}"/>
              </a:ext>
            </a:extLst>
          </p:cNvPr>
          <p:cNvSpPr txBox="1"/>
          <p:nvPr/>
        </p:nvSpPr>
        <p:spPr>
          <a:xfrm>
            <a:off x="2193472" y="4354803"/>
            <a:ext cx="7053943" cy="13890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dirty="0"/>
              <a:t>B</a:t>
            </a: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ilinen evren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F53AA-18A4-4F2C-BBB2-611E4454D2DF}"/>
              </a:ext>
            </a:extLst>
          </p:cNvPr>
          <p:cNvSpPr txBox="1"/>
          <p:nvPr/>
        </p:nvSpPr>
        <p:spPr>
          <a:xfrm>
            <a:off x="16600714" y="3995873"/>
            <a:ext cx="7053943" cy="13890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dirty="0"/>
              <a:t>B</a:t>
            </a:r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ilinmeyen evren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C5A0D-926A-4C5F-821A-A4C23851FA4F}"/>
              </a:ext>
            </a:extLst>
          </p:cNvPr>
          <p:cNvSpPr txBox="1"/>
          <p:nvPr/>
        </p:nvSpPr>
        <p:spPr>
          <a:xfrm>
            <a:off x="1676400" y="10863943"/>
            <a:ext cx="20465143" cy="191642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kumimoji="0" lang="tr-TR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Burada araştırmanın amacı deneysel etkinin evren ortalamasını değiştirip değiştirmediğini belirlemektir. </a:t>
            </a:r>
          </a:p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lang="tr-TR" sz="3600" dirty="0"/>
              <a:t>Burada aslında şu soruyu sorarız: Eğer deney veya tedavi evrenin tamamına uygulansaydı ne olurdu?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66685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87ABEE-9BAD-4306-8AAD-37DAA10D09EC}"/>
              </a:ext>
            </a:extLst>
          </p:cNvPr>
          <p:cNvSpPr txBox="1"/>
          <p:nvPr/>
        </p:nvSpPr>
        <p:spPr>
          <a:xfrm>
            <a:off x="1262742" y="3026229"/>
            <a:ext cx="21836743" cy="956364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Z testinde başlangıçta evrenin ortalaması ve standart sapmasını biliriz</a:t>
            </a:r>
          </a:p>
          <a:p>
            <a:pPr marL="0" indent="0">
              <a:buNone/>
            </a:pPr>
            <a:endParaRPr lang="tr-TR" b="1" i="1" dirty="0"/>
          </a:p>
          <a:p>
            <a:pPr marL="0" indent="0">
              <a:buNone/>
            </a:pPr>
            <a:r>
              <a:rPr lang="tr-TR" b="1" i="1" dirty="0"/>
              <a:t>Z testinin varsayımları</a:t>
            </a:r>
          </a:p>
          <a:p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Örneklem rastgele seçilmiştir.</a:t>
            </a:r>
          </a:p>
          <a:p>
            <a:r>
              <a:rPr lang="tr-TR" dirty="0"/>
              <a:t>Gözlemler bağımsızdır</a:t>
            </a:r>
          </a:p>
          <a:p>
            <a:r>
              <a:rPr kumimoji="0" lang="tr-TR" sz="5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Dağılım normaldir (Not: örneklem 30 dan büyük olduğunda hipotez testleri normalliğin sağlanmamasına dayanıklıdır.)</a:t>
            </a:r>
          </a:p>
          <a:p>
            <a:r>
              <a:rPr lang="tr-TR" dirty="0"/>
              <a:t>Uygulama evren </a:t>
            </a:r>
            <a:r>
              <a:rPr lang="tr-TR" dirty="0" err="1"/>
              <a:t>varyansını</a:t>
            </a:r>
            <a:r>
              <a:rPr lang="tr-TR" dirty="0"/>
              <a:t> değiştirmez</a:t>
            </a:r>
            <a:endParaRPr kumimoji="0" lang="en-US" sz="5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14152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61C9E-75A6-4E53-BEEB-0F37F17FE67A}"/>
              </a:ext>
            </a:extLst>
          </p:cNvPr>
          <p:cNvSpPr txBox="1"/>
          <p:nvPr/>
        </p:nvSpPr>
        <p:spPr>
          <a:xfrm>
            <a:off x="1306284" y="1698171"/>
            <a:ext cx="20813486" cy="1135284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5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Araştırma Durumu:</a:t>
            </a:r>
          </a:p>
          <a:p>
            <a:pPr marL="0" indent="0">
              <a:buNone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Bir grup araştırmacı beyinin hafif düzeyde elektrik akımı ile uyarılmasının bireylerin matematik öğrenmelerini geliştirdiğini düşünmektedir (</a:t>
            </a:r>
            <a:r>
              <a:rPr lang="en-US" sz="4400" dirty="0" err="1"/>
              <a:t>Kadosh</a:t>
            </a:r>
            <a:r>
              <a:rPr lang="en-US" sz="4400" dirty="0"/>
              <a:t> et. al., 2010</a:t>
            </a: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). Araştırma kapsamında 25 öğrenci seçilmiştir. Bu öğrencilere soyut matematik, sayılar ve semboller konuları öğretilmiş ve öğrencilerin beyinlerine bu süreçte hafif düzeyde elektrik akımı verilmiştir. </a:t>
            </a:r>
          </a:p>
          <a:p>
            <a:pPr marL="0" indent="0">
              <a:buNone/>
            </a:pP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Evrende ortalaması 80 ve standart sapması 20 olan standart </a:t>
            </a:r>
            <a:r>
              <a:rPr lang="tr-TR" sz="4400" dirty="0"/>
              <a:t>bir </a:t>
            </a: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matematik testi bu öğrencilere deneyden 4 hafta sonra uygulanmıştır. Araştırmanın sonucunda 25 öğrencinin bu testten aldıkları puanların ortalaması 90 olarak hesaplanmıştır.</a:t>
            </a:r>
          </a:p>
          <a:p>
            <a:pPr marL="0" indent="0">
              <a:buNone/>
            </a:pPr>
            <a:r>
              <a:rPr lang="tr-TR" sz="4400" b="1" i="1" dirty="0"/>
              <a:t>Araştırmanın amacı: </a:t>
            </a:r>
            <a:r>
              <a:rPr lang="tr-TR" sz="4400" dirty="0"/>
              <a:t>Araştırmanın amacı hafif düzeyde beyne verilen elektrik akımının öğrencilerin matematik performanslarına etkisinin incelenmesidir</a:t>
            </a:r>
          </a:p>
          <a:p>
            <a:pPr marL="0" indent="0">
              <a:buNone/>
            </a:pPr>
            <a:r>
              <a:rPr kumimoji="0" lang="tr-TR" sz="4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Araştırma sorusu:</a:t>
            </a: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Beyne verilen hafif elektrik akımı öğrencilerin matematik performanslarını etkilemekte midir?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41712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AEBFC-B0DC-4FEC-8BC5-C24D344AE025}"/>
              </a:ext>
            </a:extLst>
          </p:cNvPr>
          <p:cNvSpPr txBox="1"/>
          <p:nvPr/>
        </p:nvSpPr>
        <p:spPr>
          <a:xfrm>
            <a:off x="1045029" y="2155371"/>
            <a:ext cx="21270685" cy="1082142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HİPOTEZ TESTİNİN AŞAMALARI</a:t>
            </a:r>
          </a:p>
          <a:p>
            <a:pPr marL="914400" marR="0" indent="-9144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AutoNum type="arabicPeriod"/>
              <a:tabLst/>
            </a:pPr>
            <a:r>
              <a:rPr lang="tr-TR" sz="4400" b="1" i="1" dirty="0"/>
              <a:t>Evren dağılım özelliklerinin belirlenmesi</a:t>
            </a:r>
          </a:p>
          <a:p>
            <a:pPr marL="1447800" lvl="1" indent="-914400"/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Evrende matematik testi ortalaması 80 standart sapması 20 olan normal dağılım göstermektedir. </a:t>
            </a:r>
          </a:p>
          <a:p>
            <a:pPr marL="1447800" lvl="1" indent="-914400"/>
            <a:r>
              <a:rPr lang="tr-TR" sz="4400" dirty="0"/>
              <a:t>Evren ortalamasını ve standart sapmasını </a:t>
            </a:r>
            <a:r>
              <a:rPr lang="tr-TR" sz="4400"/>
              <a:t>bildiğimiz için </a:t>
            </a:r>
            <a:r>
              <a:rPr kumimoji="0" lang="tr-TR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Z </a:t>
            </a: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testi kullanmak için </a:t>
            </a:r>
            <a:r>
              <a:rPr kumimoji="0" lang="tr-TR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uygundur.</a:t>
            </a:r>
            <a:endParaRPr kumimoji="0" lang="tr-TR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  <a:p>
            <a:pPr marL="0" indent="0">
              <a:buNone/>
            </a:pPr>
            <a:r>
              <a:rPr kumimoji="0" lang="tr-TR" sz="4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2. Hipotezlerin kurulması</a:t>
            </a:r>
          </a:p>
          <a:p>
            <a:pPr lvl="1"/>
            <a:r>
              <a:rPr lang="tr-TR" sz="4400" dirty="0"/>
              <a:t>Sıfır hipotezi: Test edilen hipotez</a:t>
            </a:r>
          </a:p>
          <a:p>
            <a:pPr marL="457200" lvl="1" indent="0">
              <a:buNone/>
            </a:pPr>
            <a:r>
              <a:rPr lang="tr-TR" sz="4400" dirty="0"/>
              <a:t>H0 </a:t>
            </a:r>
            <a:r>
              <a:rPr lang="en-US" sz="4400" dirty="0"/>
              <a:t>: μ</a:t>
            </a:r>
            <a:r>
              <a:rPr lang="tr-TR" sz="4400" baseline="-25000" dirty="0" err="1"/>
              <a:t>deneysonrası</a:t>
            </a:r>
            <a:r>
              <a:rPr lang="en-US" sz="4400" baseline="-25000" dirty="0"/>
              <a:t> </a:t>
            </a:r>
            <a:r>
              <a:rPr lang="en-US" sz="4400" dirty="0"/>
              <a:t>=</a:t>
            </a:r>
            <a:r>
              <a:rPr lang="en-US" sz="4400" baseline="-25000" dirty="0"/>
              <a:t> </a:t>
            </a:r>
            <a:r>
              <a:rPr lang="en-US" sz="4400" dirty="0"/>
              <a:t>80</a:t>
            </a:r>
            <a:r>
              <a:rPr lang="tr-TR" sz="4400" dirty="0"/>
              <a:t>	---- H0: Elektrik akımının matematik performansını etkilemez</a:t>
            </a:r>
          </a:p>
          <a:p>
            <a:pPr marL="457200" lvl="1" indent="0">
              <a:buNone/>
            </a:pPr>
            <a:r>
              <a:rPr lang="tr-TR" sz="4400" dirty="0"/>
              <a:t>H1: </a:t>
            </a:r>
            <a:r>
              <a:rPr lang="en-US" sz="4400" dirty="0"/>
              <a:t>μ</a:t>
            </a:r>
            <a:r>
              <a:rPr lang="tr-TR" sz="4400" baseline="-25000" dirty="0" err="1"/>
              <a:t>deneysonrası</a:t>
            </a:r>
            <a:r>
              <a:rPr lang="en-US" sz="4400" baseline="-25000" dirty="0"/>
              <a:t> </a:t>
            </a:r>
            <a:r>
              <a:rPr lang="en-US" sz="4400" dirty="0"/>
              <a:t>≠</a:t>
            </a:r>
            <a:r>
              <a:rPr lang="en-US" sz="4400" baseline="-25000" dirty="0"/>
              <a:t> </a:t>
            </a:r>
            <a:r>
              <a:rPr lang="en-US" sz="4400" dirty="0"/>
              <a:t>80</a:t>
            </a:r>
            <a:r>
              <a:rPr lang="tr-TR" sz="4400" dirty="0"/>
              <a:t> ----  H1: Elektrik akımı matematik performansını etkiler</a:t>
            </a:r>
          </a:p>
          <a:p>
            <a:pPr marL="457200" lvl="1" indent="0">
              <a:buNone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383427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35F4A-0266-4979-846E-5FBFB53549BC}"/>
              </a:ext>
            </a:extLst>
          </p:cNvPr>
          <p:cNvSpPr txBox="1"/>
          <p:nvPr/>
        </p:nvSpPr>
        <p:spPr>
          <a:xfrm>
            <a:off x="849086" y="2852057"/>
            <a:ext cx="22511657" cy="467820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3. Karar Kuralının Belirlenmesi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400" b="0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Red</a:t>
            </a:r>
            <a:r>
              <a:rPr kumimoji="0" lang="tr-TR" sz="44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bölgesi:  </a:t>
            </a:r>
            <a:r>
              <a:rPr kumimoji="0" lang="tr-TR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Örneklem ortalamasının kurduğumuz hipotezleri sorgulamamıza neden olacak değerleridir. </a:t>
            </a:r>
          </a:p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kumimoji="0" lang="tr-TR" sz="44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Anlamlılık/Manidarlık Düzeyi: </a:t>
            </a:r>
            <a:r>
              <a:rPr kumimoji="0" lang="tr-TR" sz="4400" b="0" i="0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Hipotez testlerinde «olma ihtimali </a:t>
            </a:r>
            <a:r>
              <a:rPr lang="tr-TR" sz="4400" dirty="0"/>
              <a:t>çok düşük» olarak tanımladığımız olasılık değeri. Bu değer birinci tip hataya eşittir. Alfa düzeyi olarak da isimlendirilir.</a:t>
            </a:r>
            <a:endParaRPr kumimoji="0" lang="en-US" sz="44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9ADC4F-9C87-4148-B4CD-F4A41FC9E7DC}"/>
              </a:ext>
            </a:extLst>
          </p:cNvPr>
          <p:cNvCxnSpPr>
            <a:cxnSpLocks/>
          </p:cNvCxnSpPr>
          <p:nvPr/>
        </p:nvCxnSpPr>
        <p:spPr>
          <a:xfrm>
            <a:off x="3048000" y="12039600"/>
            <a:ext cx="9144000" cy="1524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1ED25D-BE40-4C94-B11D-FE455B1AFADD}"/>
                  </a:ext>
                </a:extLst>
              </p14:cNvPr>
              <p14:cNvContentPartPr/>
              <p14:nvPr/>
            </p14:nvContentPartPr>
            <p14:xfrm>
              <a:off x="2820446" y="8987143"/>
              <a:ext cx="8939160" cy="277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1ED25D-BE40-4C94-B11D-FE455B1AFA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2446" y="8969503"/>
                <a:ext cx="8974800" cy="28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A27F54-C333-4FF4-9C45-ED76C8CA96A5}"/>
                  </a:ext>
                </a:extLst>
              </p14:cNvPr>
              <p14:cNvContentPartPr/>
              <p14:nvPr/>
            </p14:nvContentPartPr>
            <p14:xfrm>
              <a:off x="10515086" y="8718943"/>
              <a:ext cx="63720" cy="431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A27F54-C333-4FF4-9C45-ED76C8CA96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7446" y="8701303"/>
                <a:ext cx="99360" cy="43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7698F8-9F80-4326-B305-37F405FDFDAF}"/>
                  </a:ext>
                </a:extLst>
              </p14:cNvPr>
              <p14:cNvContentPartPr/>
              <p14:nvPr/>
            </p14:nvContentPartPr>
            <p14:xfrm>
              <a:off x="3784886" y="8698063"/>
              <a:ext cx="360" cy="4673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7698F8-9F80-4326-B305-37F405FDFD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7246" y="8680063"/>
                <a:ext cx="36000" cy="47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C33D328-17DF-4DB3-9999-0327C465EDD8}"/>
                  </a:ext>
                </a:extLst>
              </p14:cNvPr>
              <p14:cNvContentPartPr/>
              <p14:nvPr/>
            </p14:nvContentPartPr>
            <p14:xfrm>
              <a:off x="10973006" y="11589943"/>
              <a:ext cx="591840" cy="35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C33D328-17DF-4DB3-9999-0327C465ED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55006" y="11571943"/>
                <a:ext cx="62748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74E83A-0A55-4093-9DFE-5AB7C2B66498}"/>
                  </a:ext>
                </a:extLst>
              </p14:cNvPr>
              <p14:cNvContentPartPr/>
              <p14:nvPr/>
            </p14:nvContentPartPr>
            <p14:xfrm>
              <a:off x="2815766" y="11733223"/>
              <a:ext cx="781200" cy="234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74E83A-0A55-4093-9DFE-5AB7C2B664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97766" y="11715223"/>
                <a:ext cx="8168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2F80381-48E1-4785-8838-BE64F38AF3A5}"/>
                  </a:ext>
                </a:extLst>
              </p14:cNvPr>
              <p14:cNvContentPartPr/>
              <p14:nvPr/>
            </p14:nvContentPartPr>
            <p14:xfrm>
              <a:off x="2815766" y="11647242"/>
              <a:ext cx="2733480" cy="124590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2F80381-48E1-4785-8838-BE64F38AF3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8126" y="11629238"/>
                <a:ext cx="2769120" cy="1281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76C8B05-C618-4652-9A2B-E1D33596D211}"/>
                  </a:ext>
                </a:extLst>
              </p14:cNvPr>
              <p14:cNvContentPartPr/>
              <p14:nvPr/>
            </p14:nvContentPartPr>
            <p14:xfrm>
              <a:off x="8330965" y="11738015"/>
              <a:ext cx="3077263" cy="104676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76C8B05-C618-4652-9A2B-E1D33596D21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13325" y="11720017"/>
                <a:ext cx="3112903" cy="1082404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E2F4BAD-C204-440A-BFBB-1709515A9A41}"/>
              </a:ext>
            </a:extLst>
          </p:cNvPr>
          <p:cNvSpPr txBox="1"/>
          <p:nvPr/>
        </p:nvSpPr>
        <p:spPr>
          <a:xfrm>
            <a:off x="5684516" y="12576228"/>
            <a:ext cx="3512186" cy="111825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None/>
              <a:tabLst/>
            </a:pPr>
            <a:r>
              <a:rPr lang="tr-TR" sz="4000" dirty="0" err="1"/>
              <a:t>R</a:t>
            </a:r>
            <a:r>
              <a:rPr kumimoji="0" lang="tr-TR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ed</a:t>
            </a:r>
            <a:r>
              <a:rPr kumimoji="0" lang="tr-TR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Interstate"/>
              </a:rPr>
              <a:t> Bölgesi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A39C269-3F1F-4893-BC15-E5C355AFBB95}"/>
                  </a:ext>
                </a:extLst>
              </p14:cNvPr>
              <p14:cNvContentPartPr/>
              <p14:nvPr/>
            </p14:nvContentPartPr>
            <p14:xfrm>
              <a:off x="4813046" y="9901903"/>
              <a:ext cx="4427280" cy="2017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A39C269-3F1F-4893-BC15-E5C355AFBB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59046" y="9794263"/>
                <a:ext cx="4534920" cy="22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B6F588-009D-49A9-8C83-F1A49EF67A48}"/>
                  </a:ext>
                </a:extLst>
              </p14:cNvPr>
              <p14:cNvContentPartPr/>
              <p14:nvPr/>
            </p14:nvContentPartPr>
            <p14:xfrm>
              <a:off x="8313326" y="8037463"/>
              <a:ext cx="4762080" cy="2391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B6F588-009D-49A9-8C83-F1A49EF67A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59326" y="7929823"/>
                <a:ext cx="4869720" cy="26071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6CD2977-37EE-4AFC-A0B7-E9FA42C19B38}"/>
              </a:ext>
            </a:extLst>
          </p:cNvPr>
          <p:cNvSpPr txBox="1"/>
          <p:nvPr/>
        </p:nvSpPr>
        <p:spPr>
          <a:xfrm>
            <a:off x="14652171" y="8037463"/>
            <a:ext cx="5946943" cy="206620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</a:pPr>
            <a:r>
              <a:rPr lang="tr-TR" sz="3200" dirty="0"/>
              <a:t>H0 doğru ise büyük ihtimalle elde edilebilecek örneklem ortalamaları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Interstate"/>
            </a:endParaRPr>
          </a:p>
        </p:txBody>
      </p:sp>
    </p:spTree>
    <p:extLst>
      <p:ext uri="{BB962C8B-B14F-4D97-AF65-F5344CB8AC3E}">
        <p14:creationId xmlns:p14="http://schemas.microsoft.com/office/powerpoint/2010/main" val="8960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Interstate"/>
        <a:ea typeface="Interstate"/>
        <a:cs typeface="Interstate"/>
      </a:majorFont>
      <a:minorFont>
        <a:latin typeface="Interstate"/>
        <a:ea typeface="Interstate"/>
        <a:cs typeface="Interstat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Interstate"/>
        <a:ea typeface="Interstate"/>
        <a:cs typeface="Interstate"/>
      </a:majorFont>
      <a:minorFont>
        <a:latin typeface="Interstate"/>
        <a:ea typeface="Interstate"/>
        <a:cs typeface="Interstat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457200" marR="0" indent="-457200" algn="l" defTabSz="914400" rtl="0" fontAlgn="auto" latinLnBrk="0" hangingPunct="0">
          <a:lnSpc>
            <a:spcPct val="110000"/>
          </a:lnSpc>
          <a:spcBef>
            <a:spcPts val="2000"/>
          </a:spcBef>
          <a:spcAft>
            <a:spcPts val="0"/>
          </a:spcAft>
          <a:buClrTx/>
          <a:buSzPct val="100000"/>
          <a:buFont typeface="Helvetica"/>
          <a:buChar char="•"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st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2274</Words>
  <Application>Microsoft Office PowerPoint</Application>
  <PresentationFormat>Özel</PresentationFormat>
  <Paragraphs>248</Paragraphs>
  <Slides>37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Helvetica</vt:lpstr>
      <vt:lpstr>Interstate</vt:lpstr>
      <vt:lpstr>Times New Roman</vt:lpstr>
      <vt:lpstr>Wingdings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Nermin</dc:creator>
  <cp:lastModifiedBy>comp</cp:lastModifiedBy>
  <cp:revision>150</cp:revision>
  <cp:lastPrinted>2016-07-19T08:03:15Z</cp:lastPrinted>
  <dcterms:modified xsi:type="dcterms:W3CDTF">2022-02-11T12:37:49Z</dcterms:modified>
</cp:coreProperties>
</file>